
<file path=[Content_Types].xml><?xml version="1.0" encoding="utf-8"?>
<Types xmlns="http://schemas.openxmlformats.org/package/2006/content-types">
  <Default Extension="png" ContentType="image/png"/>
  <Default Extension="mp3" ContentType="audio/m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3" r:id="rId4"/>
    <p:sldId id="259" r:id="rId5"/>
    <p:sldId id="260" r:id="rId6"/>
    <p:sldId id="261" r:id="rId7"/>
    <p:sldId id="262" r:id="rId8"/>
    <p:sldId id="264" r:id="rId9"/>
    <p:sldId id="265" r:id="rId10"/>
    <p:sldId id="266" r:id="rId11"/>
    <p:sldId id="267" r:id="rId12"/>
    <p:sldId id="272" r:id="rId13"/>
    <p:sldId id="274" r:id="rId14"/>
    <p:sldId id="269" r:id="rId15"/>
    <p:sldId id="275" r:id="rId16"/>
    <p:sldId id="276" r:id="rId17"/>
    <p:sldId id="270" r:id="rId18"/>
    <p:sldId id="25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media1.wav>
</file>

<file path=ppt/media/media10.wav>
</file>

<file path=ppt/media/media11.mp3>
</file>

<file path=ppt/media/media2.wav>
</file>

<file path=ppt/media/media3.wav>
</file>

<file path=ppt/media/media4.wav>
</file>

<file path=ppt/media/media5.wav>
</file>

<file path=ppt/media/media6.wav>
</file>

<file path=ppt/media/media7.wav>
</file>

<file path=ppt/media/media8.wav>
</file>

<file path=ppt/media/media9.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7240A6E8-7ABD-43FB-9070-B922CED0AE93}" type="datetimeFigureOut">
              <a:rPr lang="en-GB" smtClean="0"/>
              <a:t>03/01/2022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82D9C96-359A-4E78-8508-FB9D6396D45D}" type="slidenum">
              <a:rPr lang="en-GB" smtClean="0"/>
              <a:t>‹#›</a:t>
            </a:fld>
            <a:endParaRPr lang="en-GB"/>
          </a:p>
        </p:txBody>
      </p:sp>
    </p:spTree>
    <p:extLst>
      <p:ext uri="{BB962C8B-B14F-4D97-AF65-F5344CB8AC3E}">
        <p14:creationId xmlns:p14="http://schemas.microsoft.com/office/powerpoint/2010/main" val="1359531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240A6E8-7ABD-43FB-9070-B922CED0AE93}" type="datetimeFigureOut">
              <a:rPr lang="en-GB" smtClean="0"/>
              <a:t>03/01/2022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82D9C96-359A-4E78-8508-FB9D6396D45D}" type="slidenum">
              <a:rPr lang="en-GB" smtClean="0"/>
              <a:t>‹#›</a:t>
            </a:fld>
            <a:endParaRPr lang="en-GB"/>
          </a:p>
        </p:txBody>
      </p:sp>
    </p:spTree>
    <p:extLst>
      <p:ext uri="{BB962C8B-B14F-4D97-AF65-F5344CB8AC3E}">
        <p14:creationId xmlns:p14="http://schemas.microsoft.com/office/powerpoint/2010/main" val="8243193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240A6E8-7ABD-43FB-9070-B922CED0AE93}" type="datetimeFigureOut">
              <a:rPr lang="en-GB" smtClean="0"/>
              <a:t>03/01/2022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82D9C96-359A-4E78-8508-FB9D6396D45D}" type="slidenum">
              <a:rPr lang="en-GB" smtClean="0"/>
              <a:t>‹#›</a:t>
            </a:fld>
            <a:endParaRPr lang="en-GB"/>
          </a:p>
        </p:txBody>
      </p:sp>
    </p:spTree>
    <p:extLst>
      <p:ext uri="{BB962C8B-B14F-4D97-AF65-F5344CB8AC3E}">
        <p14:creationId xmlns:p14="http://schemas.microsoft.com/office/powerpoint/2010/main" val="2356248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240A6E8-7ABD-43FB-9070-B922CED0AE93}" type="datetimeFigureOut">
              <a:rPr lang="en-GB" smtClean="0"/>
              <a:t>03/01/2022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82D9C96-359A-4E78-8508-FB9D6396D45D}" type="slidenum">
              <a:rPr lang="en-GB" smtClean="0"/>
              <a:t>‹#›</a:t>
            </a:fld>
            <a:endParaRPr lang="en-GB"/>
          </a:p>
        </p:txBody>
      </p:sp>
    </p:spTree>
    <p:extLst>
      <p:ext uri="{BB962C8B-B14F-4D97-AF65-F5344CB8AC3E}">
        <p14:creationId xmlns:p14="http://schemas.microsoft.com/office/powerpoint/2010/main" val="2873525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240A6E8-7ABD-43FB-9070-B922CED0AE93}" type="datetimeFigureOut">
              <a:rPr lang="en-GB" smtClean="0"/>
              <a:t>03/01/2022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82D9C96-359A-4E78-8508-FB9D6396D45D}" type="slidenum">
              <a:rPr lang="en-GB" smtClean="0"/>
              <a:t>‹#›</a:t>
            </a:fld>
            <a:endParaRPr lang="en-GB"/>
          </a:p>
        </p:txBody>
      </p:sp>
    </p:spTree>
    <p:extLst>
      <p:ext uri="{BB962C8B-B14F-4D97-AF65-F5344CB8AC3E}">
        <p14:creationId xmlns:p14="http://schemas.microsoft.com/office/powerpoint/2010/main" val="26530511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7240A6E8-7ABD-43FB-9070-B922CED0AE93}" type="datetimeFigureOut">
              <a:rPr lang="en-GB" smtClean="0"/>
              <a:t>03/01/2022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82D9C96-359A-4E78-8508-FB9D6396D45D}" type="slidenum">
              <a:rPr lang="en-GB" smtClean="0"/>
              <a:t>‹#›</a:t>
            </a:fld>
            <a:endParaRPr lang="en-GB"/>
          </a:p>
        </p:txBody>
      </p:sp>
    </p:spTree>
    <p:extLst>
      <p:ext uri="{BB962C8B-B14F-4D97-AF65-F5344CB8AC3E}">
        <p14:creationId xmlns:p14="http://schemas.microsoft.com/office/powerpoint/2010/main" val="3208464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7240A6E8-7ABD-43FB-9070-B922CED0AE93}" type="datetimeFigureOut">
              <a:rPr lang="en-GB" smtClean="0"/>
              <a:t>03/01/2022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82D9C96-359A-4E78-8508-FB9D6396D45D}" type="slidenum">
              <a:rPr lang="en-GB" smtClean="0"/>
              <a:t>‹#›</a:t>
            </a:fld>
            <a:endParaRPr lang="en-GB"/>
          </a:p>
        </p:txBody>
      </p:sp>
    </p:spTree>
    <p:extLst>
      <p:ext uri="{BB962C8B-B14F-4D97-AF65-F5344CB8AC3E}">
        <p14:creationId xmlns:p14="http://schemas.microsoft.com/office/powerpoint/2010/main" val="31756952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7240A6E8-7ABD-43FB-9070-B922CED0AE93}" type="datetimeFigureOut">
              <a:rPr lang="en-GB" smtClean="0"/>
              <a:t>03/01/2022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82D9C96-359A-4E78-8508-FB9D6396D45D}" type="slidenum">
              <a:rPr lang="en-GB" smtClean="0"/>
              <a:t>‹#›</a:t>
            </a:fld>
            <a:endParaRPr lang="en-GB"/>
          </a:p>
        </p:txBody>
      </p:sp>
    </p:spTree>
    <p:extLst>
      <p:ext uri="{BB962C8B-B14F-4D97-AF65-F5344CB8AC3E}">
        <p14:creationId xmlns:p14="http://schemas.microsoft.com/office/powerpoint/2010/main" val="2210713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40A6E8-7ABD-43FB-9070-B922CED0AE93}" type="datetimeFigureOut">
              <a:rPr lang="en-GB" smtClean="0"/>
              <a:t>03/01/2022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82D9C96-359A-4E78-8508-FB9D6396D45D}" type="slidenum">
              <a:rPr lang="en-GB" smtClean="0"/>
              <a:t>‹#›</a:t>
            </a:fld>
            <a:endParaRPr lang="en-GB"/>
          </a:p>
        </p:txBody>
      </p:sp>
    </p:spTree>
    <p:extLst>
      <p:ext uri="{BB962C8B-B14F-4D97-AF65-F5344CB8AC3E}">
        <p14:creationId xmlns:p14="http://schemas.microsoft.com/office/powerpoint/2010/main" val="2507797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240A6E8-7ABD-43FB-9070-B922CED0AE93}" type="datetimeFigureOut">
              <a:rPr lang="en-GB" smtClean="0"/>
              <a:t>03/01/2022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82D9C96-359A-4E78-8508-FB9D6396D45D}" type="slidenum">
              <a:rPr lang="en-GB" smtClean="0"/>
              <a:t>‹#›</a:t>
            </a:fld>
            <a:endParaRPr lang="en-GB"/>
          </a:p>
        </p:txBody>
      </p:sp>
    </p:spTree>
    <p:extLst>
      <p:ext uri="{BB962C8B-B14F-4D97-AF65-F5344CB8AC3E}">
        <p14:creationId xmlns:p14="http://schemas.microsoft.com/office/powerpoint/2010/main" val="3791812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240A6E8-7ABD-43FB-9070-B922CED0AE93}" type="datetimeFigureOut">
              <a:rPr lang="en-GB" smtClean="0"/>
              <a:t>03/01/2022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82D9C96-359A-4E78-8508-FB9D6396D45D}" type="slidenum">
              <a:rPr lang="en-GB" smtClean="0"/>
              <a:t>‹#›</a:t>
            </a:fld>
            <a:endParaRPr lang="en-GB"/>
          </a:p>
        </p:txBody>
      </p:sp>
    </p:spTree>
    <p:extLst>
      <p:ext uri="{BB962C8B-B14F-4D97-AF65-F5344CB8AC3E}">
        <p14:creationId xmlns:p14="http://schemas.microsoft.com/office/powerpoint/2010/main" val="17639551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40A6E8-7ABD-43FB-9070-B922CED0AE93}" type="datetimeFigureOut">
              <a:rPr lang="en-GB" smtClean="0"/>
              <a:t>03/01/2022</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2D9C96-359A-4E78-8508-FB9D6396D45D}" type="slidenum">
              <a:rPr lang="en-GB" smtClean="0"/>
              <a:t>‹#›</a:t>
            </a:fld>
            <a:endParaRPr lang="en-GB"/>
          </a:p>
        </p:txBody>
      </p:sp>
    </p:spTree>
    <p:extLst>
      <p:ext uri="{BB962C8B-B14F-4D97-AF65-F5344CB8AC3E}">
        <p14:creationId xmlns:p14="http://schemas.microsoft.com/office/powerpoint/2010/main" val="575659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18.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 Target="slide1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5.wav"/><Relationship Id="rId7"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audio" Target="../media/media6.wav"/><Relationship Id="rId5" Type="http://schemas.microsoft.com/office/2007/relationships/media" Target="../media/media6.wav"/><Relationship Id="rId4" Type="http://schemas.openxmlformats.org/officeDocument/2006/relationships/audio" Target="../media/media5.wav"/></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 Target="slide1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audio" Target="../media/media10.wav"/><Relationship Id="rId3" Type="http://schemas.microsoft.com/office/2007/relationships/media" Target="../media/media8.wav"/><Relationship Id="rId7" Type="http://schemas.microsoft.com/office/2007/relationships/media" Target="../media/media10.wav"/><Relationship Id="rId12" Type="http://schemas.openxmlformats.org/officeDocument/2006/relationships/image" Target="../media/image3.png"/><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audio" Target="../media/media9.wav"/><Relationship Id="rId11" Type="http://schemas.openxmlformats.org/officeDocument/2006/relationships/slideLayout" Target="../slideLayouts/slideLayout2.xml"/><Relationship Id="rId5" Type="http://schemas.microsoft.com/office/2007/relationships/media" Target="../media/media9.wav"/><Relationship Id="rId10" Type="http://schemas.openxmlformats.org/officeDocument/2006/relationships/audio" Target="../media/media11.mp3"/><Relationship Id="rId4" Type="http://schemas.openxmlformats.org/officeDocument/2006/relationships/audio" Target="../media/media8.wav"/><Relationship Id="rId9" Type="http://schemas.microsoft.com/office/2007/relationships/media" Target="../media/media11.mp3"/></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 Target="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 Target="slide1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wav"/><Relationship Id="rId7"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5" Type="http://schemas.microsoft.com/office/2007/relationships/media" Target="../media/media3.wav"/><Relationship Id="rId4" Type="http://schemas.openxmlformats.org/officeDocument/2006/relationships/audio" Target="../media/media2.wav"/></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 Target="slide1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IN" dirty="0" smtClean="0"/>
              <a:t>Reproducing Speech Models </a:t>
            </a:r>
            <a:r>
              <a:rPr lang="en-IN" smtClean="0"/>
              <a:t>Using </a:t>
            </a:r>
            <a:r>
              <a:rPr lang="en-IN" smtClean="0"/>
              <a:t>Feature-Labelled </a:t>
            </a:r>
            <a:r>
              <a:rPr lang="en-IN" dirty="0" smtClean="0"/>
              <a:t>Audio GANs</a:t>
            </a:r>
            <a:endParaRPr lang="en-GB" dirty="0"/>
          </a:p>
        </p:txBody>
      </p:sp>
      <p:sp>
        <p:nvSpPr>
          <p:cNvPr id="3" name="Subtitle 2"/>
          <p:cNvSpPr>
            <a:spLocks noGrp="1"/>
          </p:cNvSpPr>
          <p:nvPr>
            <p:ph type="subTitle" idx="1"/>
          </p:nvPr>
        </p:nvSpPr>
        <p:spPr>
          <a:xfrm>
            <a:off x="1524000" y="5202238"/>
            <a:ext cx="9144000" cy="1655762"/>
          </a:xfrm>
        </p:spPr>
        <p:txBody>
          <a:bodyPr/>
          <a:lstStyle/>
          <a:p>
            <a:pPr algn="r"/>
            <a:r>
              <a:rPr lang="en-IN" dirty="0" smtClean="0"/>
              <a:t>By – Utkarsh Bhardwaj</a:t>
            </a:r>
            <a:endParaRPr lang="en-GB" dirty="0"/>
          </a:p>
        </p:txBody>
      </p:sp>
    </p:spTree>
    <p:extLst>
      <p:ext uri="{BB962C8B-B14F-4D97-AF65-F5344CB8AC3E}">
        <p14:creationId xmlns:p14="http://schemas.microsoft.com/office/powerpoint/2010/main" val="27324100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62635" y="1858908"/>
            <a:ext cx="8866730" cy="2934763"/>
          </a:xfrm>
        </p:spPr>
      </p:pic>
      <p:sp>
        <p:nvSpPr>
          <p:cNvPr id="9" name="TextBox 8"/>
          <p:cNvSpPr txBox="1"/>
          <p:nvPr/>
        </p:nvSpPr>
        <p:spPr>
          <a:xfrm>
            <a:off x="2175164" y="5763491"/>
            <a:ext cx="8035636" cy="400110"/>
          </a:xfrm>
          <a:prstGeom prst="rect">
            <a:avLst/>
          </a:prstGeom>
          <a:noFill/>
        </p:spPr>
        <p:txBody>
          <a:bodyPr wrap="square" rtlCol="0">
            <a:spAutoFit/>
          </a:bodyPr>
          <a:lstStyle/>
          <a:p>
            <a:r>
              <a:rPr lang="en-IN" sz="2000" dirty="0" smtClean="0"/>
              <a:t>An excerpt from </a:t>
            </a:r>
            <a:r>
              <a:rPr lang="en-IN" sz="2000" dirty="0" err="1" smtClean="0"/>
              <a:t>WaveGAN</a:t>
            </a:r>
            <a:r>
              <a:rPr lang="en-IN" sz="2000" dirty="0" smtClean="0"/>
              <a:t> paper </a:t>
            </a:r>
            <a:r>
              <a:rPr lang="en-IN" sz="2000" dirty="0" smtClean="0">
                <a:hlinkClick r:id="rId3" action="ppaction://hlinksldjump"/>
              </a:rPr>
              <a:t>[3]</a:t>
            </a:r>
            <a:endParaRPr lang="en-GB" sz="2000" dirty="0"/>
          </a:p>
        </p:txBody>
      </p:sp>
    </p:spTree>
    <p:extLst>
      <p:ext uri="{BB962C8B-B14F-4D97-AF65-F5344CB8AC3E}">
        <p14:creationId xmlns:p14="http://schemas.microsoft.com/office/powerpoint/2010/main" val="227635285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Changes in Traditional DCGAN Flow</a:t>
            </a:r>
            <a:endParaRPr lang="en-GB" dirty="0"/>
          </a:p>
        </p:txBody>
      </p:sp>
      <p:sp>
        <p:nvSpPr>
          <p:cNvPr id="3" name="Content Placeholder 2"/>
          <p:cNvSpPr>
            <a:spLocks noGrp="1"/>
          </p:cNvSpPr>
          <p:nvPr>
            <p:ph idx="1"/>
          </p:nvPr>
        </p:nvSpPr>
        <p:spPr>
          <a:xfrm>
            <a:off x="838200" y="1930128"/>
            <a:ext cx="10515600" cy="4351338"/>
          </a:xfrm>
        </p:spPr>
        <p:txBody>
          <a:bodyPr>
            <a:normAutofit lnSpcReduction="10000"/>
          </a:bodyPr>
          <a:lstStyle/>
          <a:p>
            <a:r>
              <a:rPr lang="en-IN" dirty="0" smtClean="0"/>
              <a:t>Flatten the 2-D convolutions (5x5 in this case) to 1-D convolutions (25 convolutions)</a:t>
            </a:r>
          </a:p>
          <a:p>
            <a:r>
              <a:rPr lang="en-IN" dirty="0" smtClean="0"/>
              <a:t>Multiply stride-factor with the same factor to account for flattening and maintain same dimensionality as the DCGAN</a:t>
            </a:r>
          </a:p>
          <a:p>
            <a:r>
              <a:rPr lang="en-IN" dirty="0" smtClean="0"/>
              <a:t>Switching to WGAN-GP*</a:t>
            </a:r>
            <a:r>
              <a:rPr lang="en-IN" baseline="30000" dirty="0" smtClean="0"/>
              <a:t># </a:t>
            </a:r>
            <a:r>
              <a:rPr lang="en-IN" dirty="0" smtClean="0"/>
              <a:t>algorithm </a:t>
            </a:r>
            <a:r>
              <a:rPr lang="en-IN" dirty="0" smtClean="0">
                <a:hlinkClick r:id="rId2" action="ppaction://hlinksldjump"/>
              </a:rPr>
              <a:t>[4][5]</a:t>
            </a:r>
            <a:endParaRPr lang="en-IN" dirty="0" smtClean="0"/>
          </a:p>
          <a:p>
            <a:endParaRPr lang="en-IN" dirty="0"/>
          </a:p>
          <a:p>
            <a:endParaRPr lang="en-IN" dirty="0" smtClean="0"/>
          </a:p>
          <a:p>
            <a:pPr marL="0" indent="0">
              <a:buNone/>
            </a:pPr>
            <a:endParaRPr lang="en-IN" dirty="0" smtClean="0"/>
          </a:p>
          <a:p>
            <a:pPr marL="0" indent="0">
              <a:buNone/>
            </a:pPr>
            <a:r>
              <a:rPr lang="en-IN" sz="2000" dirty="0" smtClean="0"/>
              <a:t>*WGAN : Necessary to account for non-linear convergence of generator function</a:t>
            </a:r>
          </a:p>
          <a:p>
            <a:pPr marL="0" indent="0">
              <a:buNone/>
            </a:pPr>
            <a:r>
              <a:rPr lang="en-IN" sz="2000" baseline="30000" dirty="0" smtClean="0"/>
              <a:t>#</a:t>
            </a:r>
            <a:r>
              <a:rPr lang="en-IN" sz="2000" dirty="0" smtClean="0"/>
              <a:t>Results shown without WGAN-GP switch in “Other Observations” page</a:t>
            </a:r>
            <a:endParaRPr lang="en-IN" sz="2000" baseline="30000" dirty="0" smtClean="0"/>
          </a:p>
        </p:txBody>
      </p:sp>
    </p:spTree>
    <p:extLst>
      <p:ext uri="{BB962C8B-B14F-4D97-AF65-F5344CB8AC3E}">
        <p14:creationId xmlns:p14="http://schemas.microsoft.com/office/powerpoint/2010/main" val="10797894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Modified Function for </a:t>
            </a:r>
            <a:r>
              <a:rPr lang="en-IN" dirty="0" err="1" smtClean="0"/>
              <a:t>WaveGAN</a:t>
            </a:r>
            <a:r>
              <a:rPr lang="en-IN" dirty="0" smtClean="0"/>
              <a:t> (WGAN-GP)</a:t>
            </a:r>
            <a:endParaRPr lang="en-GB"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825625"/>
                <a:ext cx="10515600" cy="4653552"/>
              </a:xfrm>
            </p:spPr>
            <p:txBody>
              <a:bodyPr>
                <a:normAutofit/>
              </a:bodyPr>
              <a:lstStyle/>
              <a:p>
                <a:pPr marL="0" indent="0">
                  <a:buNone/>
                </a:pPr>
                <a:r>
                  <a:rPr lang="en-IN" sz="2400" i="1" dirty="0" smtClean="0">
                    <a:latin typeface="Cambria Math" panose="02040503050406030204" pitchFamily="18" charset="0"/>
                  </a:rPr>
                  <a:t>Function for m</a:t>
                </a:r>
                <a:r>
                  <a:rPr lang="en-IN" sz="2400" b="0" i="1" dirty="0" smtClean="0">
                    <a:latin typeface="Cambria Math" panose="02040503050406030204" pitchFamily="18" charset="0"/>
                  </a:rPr>
                  <a:t>ini-max of Discriminator and Generator functions:</a:t>
                </a:r>
              </a:p>
              <a:p>
                <a:pPr marL="0" indent="0">
                  <a:buNone/>
                </a:pPr>
                <a:endParaRPr lang="en-IN" sz="240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𝑚𝑖𝑛</m:t>
                          </m:r>
                        </m:e>
                        <m:sub>
                          <m:r>
                            <a:rPr lang="en-IN" sz="2400" b="0" i="1" smtClean="0">
                              <a:latin typeface="Cambria Math" panose="02040503050406030204" pitchFamily="18" charset="0"/>
                            </a:rPr>
                            <m:t>𝐺</m:t>
                          </m:r>
                        </m:sub>
                      </m:sSub>
                      <m:r>
                        <a:rPr lang="en-IN" sz="2400" b="0" i="1" smtClean="0">
                          <a:latin typeface="Cambria Math" panose="02040503050406030204" pitchFamily="18" charset="0"/>
                        </a:rPr>
                        <m:t> </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𝑚𝑎𝑥</m:t>
                          </m:r>
                        </m:e>
                        <m:sub>
                          <m:r>
                            <a:rPr lang="en-IN" sz="2400" b="0" i="1" smtClean="0">
                              <a:latin typeface="Cambria Math" panose="02040503050406030204" pitchFamily="18" charset="0"/>
                            </a:rPr>
                            <m:t>𝐷</m:t>
                          </m:r>
                        </m:sub>
                      </m:sSub>
                      <m:r>
                        <a:rPr lang="en-IN" sz="2400" b="0" i="1" smtClean="0">
                          <a:latin typeface="Cambria Math" panose="02040503050406030204" pitchFamily="18" charset="0"/>
                        </a:rPr>
                        <m:t> </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𝑉</m:t>
                          </m:r>
                        </m:e>
                        <m:sub>
                          <m:r>
                            <a:rPr lang="en-IN" sz="2400" b="0" i="1" smtClean="0">
                              <a:latin typeface="Cambria Math" panose="02040503050406030204" pitchFamily="18" charset="0"/>
                            </a:rPr>
                            <m:t>𝑊𝐺𝐴𝑁</m:t>
                          </m:r>
                        </m:sub>
                      </m:sSub>
                      <m:d>
                        <m:dPr>
                          <m:ctrlPr>
                            <a:rPr lang="en-IN" sz="2400" b="0" i="1" smtClean="0">
                              <a:latin typeface="Cambria Math" panose="02040503050406030204" pitchFamily="18" charset="0"/>
                            </a:rPr>
                          </m:ctrlPr>
                        </m:dPr>
                        <m:e>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𝐷</m:t>
                              </m:r>
                            </m:e>
                            <m:sub>
                              <m:r>
                                <a:rPr lang="en-IN" sz="2400" b="0" i="1" smtClean="0">
                                  <a:latin typeface="Cambria Math" panose="02040503050406030204" pitchFamily="18" charset="0"/>
                                </a:rPr>
                                <m:t>𝑤</m:t>
                              </m:r>
                            </m:sub>
                          </m:sSub>
                          <m:r>
                            <a:rPr lang="en-IN" sz="2400" b="0" i="1" smtClean="0">
                              <a:latin typeface="Cambria Math" panose="02040503050406030204" pitchFamily="18" charset="0"/>
                            </a:rPr>
                            <m:t>,</m:t>
                          </m:r>
                          <m:r>
                            <a:rPr lang="en-IN" sz="2400" b="0" i="1" smtClean="0">
                              <a:latin typeface="Cambria Math" panose="02040503050406030204" pitchFamily="18" charset="0"/>
                            </a:rPr>
                            <m:t>𝐺</m:t>
                          </m:r>
                        </m:e>
                      </m:d>
                      <m:r>
                        <a:rPr lang="en-IN" sz="2400" b="0" i="1"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𝐸</m:t>
                          </m:r>
                        </m:e>
                        <m:sub>
                          <m:r>
                            <a:rPr lang="en-IN" sz="2400" b="0" i="1" smtClean="0">
                              <a:latin typeface="Cambria Math" panose="02040503050406030204" pitchFamily="18" charset="0"/>
                            </a:rPr>
                            <m:t>𝑥</m:t>
                          </m:r>
                          <m:r>
                            <a:rPr lang="en-IN" sz="2400" b="0" i="1"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𝑃</m:t>
                              </m:r>
                            </m:e>
                            <m:sub>
                              <m:r>
                                <a:rPr lang="en-IN" sz="2400" b="0" i="1" smtClean="0">
                                  <a:latin typeface="Cambria Math" panose="02040503050406030204" pitchFamily="18" charset="0"/>
                                </a:rPr>
                                <m:t>𝑑𝑎𝑡𝑎</m:t>
                              </m:r>
                            </m:sub>
                          </m:sSub>
                          <m:r>
                            <a:rPr lang="en-IN" sz="2400" b="0" i="1" smtClean="0">
                              <a:latin typeface="Cambria Math" panose="02040503050406030204" pitchFamily="18" charset="0"/>
                            </a:rPr>
                            <m:t>(</m:t>
                          </m:r>
                          <m:r>
                            <a:rPr lang="en-IN" sz="2400" b="0" i="1" smtClean="0">
                              <a:latin typeface="Cambria Math" panose="02040503050406030204" pitchFamily="18" charset="0"/>
                            </a:rPr>
                            <m:t>𝑥</m:t>
                          </m:r>
                          <m:r>
                            <a:rPr lang="en-IN" sz="2400" b="0" i="1" smtClean="0">
                              <a:latin typeface="Cambria Math" panose="02040503050406030204" pitchFamily="18" charset="0"/>
                            </a:rPr>
                            <m:t>)</m:t>
                          </m:r>
                        </m:sub>
                      </m:sSub>
                      <m:r>
                        <a:rPr lang="en-IN" sz="2400" b="0" i="1" smtClean="0">
                          <a:latin typeface="Cambria Math" panose="02040503050406030204" pitchFamily="18" charset="0"/>
                        </a:rPr>
                        <m:t> </m:t>
                      </m:r>
                      <m:d>
                        <m:dPr>
                          <m:begChr m:val="["/>
                          <m:endChr m:val="]"/>
                          <m:ctrlPr>
                            <a:rPr lang="en-IN" sz="2400" b="0" i="1" smtClean="0">
                              <a:latin typeface="Cambria Math" panose="02040503050406030204" pitchFamily="18" charset="0"/>
                            </a:rPr>
                          </m:ctrlPr>
                        </m:dPr>
                        <m:e>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𝐷</m:t>
                              </m:r>
                            </m:e>
                            <m:sub>
                              <m:r>
                                <a:rPr lang="en-IN" sz="2400" b="0" i="1" smtClean="0">
                                  <a:latin typeface="Cambria Math" panose="02040503050406030204" pitchFamily="18" charset="0"/>
                                </a:rPr>
                                <m:t>𝑤</m:t>
                              </m:r>
                            </m:sub>
                          </m:sSub>
                          <m:d>
                            <m:dPr>
                              <m:ctrlPr>
                                <a:rPr lang="en-IN" sz="2400" i="1">
                                  <a:latin typeface="Cambria Math" panose="02040503050406030204" pitchFamily="18" charset="0"/>
                                </a:rPr>
                              </m:ctrlPr>
                            </m:dPr>
                            <m:e>
                              <m:r>
                                <a:rPr lang="en-IN" sz="2400" i="1">
                                  <a:latin typeface="Cambria Math" panose="02040503050406030204" pitchFamily="18" charset="0"/>
                                </a:rPr>
                                <m:t>𝑥</m:t>
                              </m:r>
                            </m:e>
                          </m:d>
                        </m:e>
                      </m:d>
                      <m:r>
                        <a:rPr lang="en-IN" sz="2400" b="0" i="1"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𝐸</m:t>
                          </m:r>
                        </m:e>
                        <m:sub>
                          <m:r>
                            <a:rPr lang="en-IN" sz="2400" b="0" i="1" smtClean="0">
                              <a:latin typeface="Cambria Math" panose="02040503050406030204" pitchFamily="18" charset="0"/>
                            </a:rPr>
                            <m:t>𝑧</m:t>
                          </m:r>
                          <m:r>
                            <a:rPr lang="en-IN" sz="2400" b="0" i="1"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𝑃</m:t>
                              </m:r>
                            </m:e>
                            <m:sub>
                              <m:r>
                                <a:rPr lang="en-IN" sz="2400" b="0" i="1" smtClean="0">
                                  <a:latin typeface="Cambria Math" panose="02040503050406030204" pitchFamily="18" charset="0"/>
                                </a:rPr>
                                <m:t>𝑧</m:t>
                              </m:r>
                            </m:sub>
                          </m:sSub>
                          <m:d>
                            <m:dPr>
                              <m:ctrlPr>
                                <a:rPr lang="en-IN" sz="2400" b="0" i="1" smtClean="0">
                                  <a:latin typeface="Cambria Math" panose="02040503050406030204" pitchFamily="18" charset="0"/>
                                </a:rPr>
                              </m:ctrlPr>
                            </m:dPr>
                            <m:e>
                              <m:r>
                                <a:rPr lang="en-IN" sz="2400" b="0" i="1" smtClean="0">
                                  <a:latin typeface="Cambria Math" panose="02040503050406030204" pitchFamily="18" charset="0"/>
                                </a:rPr>
                                <m:t>𝑧</m:t>
                              </m:r>
                            </m:e>
                          </m:d>
                        </m:sub>
                      </m:sSub>
                      <m:r>
                        <a:rPr lang="en-IN" sz="2400" b="0" i="1" smtClean="0">
                          <a:latin typeface="Cambria Math" panose="02040503050406030204" pitchFamily="18" charset="0"/>
                        </a:rPr>
                        <m:t> [</m:t>
                      </m:r>
                      <m:sSub>
                        <m:sSubPr>
                          <m:ctrlPr>
                            <a:rPr lang="en-IN" sz="2400" i="1" smtClean="0">
                              <a:latin typeface="Cambria Math" panose="02040503050406030204" pitchFamily="18" charset="0"/>
                            </a:rPr>
                          </m:ctrlPr>
                        </m:sSubPr>
                        <m:e>
                          <m:r>
                            <a:rPr lang="en-IN" sz="2400" b="0" i="1" smtClean="0">
                              <a:latin typeface="Cambria Math" panose="02040503050406030204" pitchFamily="18" charset="0"/>
                            </a:rPr>
                            <m:t>𝐷</m:t>
                          </m:r>
                        </m:e>
                        <m:sub>
                          <m:r>
                            <a:rPr lang="en-IN" sz="2400" b="0" i="1" smtClean="0">
                              <a:latin typeface="Cambria Math" panose="02040503050406030204" pitchFamily="18" charset="0"/>
                            </a:rPr>
                            <m:t>𝑤</m:t>
                          </m:r>
                        </m:sub>
                      </m:sSub>
                      <m:d>
                        <m:dPr>
                          <m:ctrlPr>
                            <a:rPr lang="en-IN" sz="2400" i="1">
                              <a:latin typeface="Cambria Math" panose="02040503050406030204" pitchFamily="18" charset="0"/>
                            </a:rPr>
                          </m:ctrlPr>
                        </m:dPr>
                        <m:e>
                          <m:r>
                            <a:rPr lang="en-IN" sz="2400" i="1">
                              <a:latin typeface="Cambria Math" panose="02040503050406030204" pitchFamily="18" charset="0"/>
                            </a:rPr>
                            <m:t>𝐺</m:t>
                          </m:r>
                          <m:r>
                            <a:rPr lang="en-IN" sz="2400" i="1">
                              <a:latin typeface="Cambria Math" panose="02040503050406030204" pitchFamily="18" charset="0"/>
                            </a:rPr>
                            <m:t>(</m:t>
                          </m:r>
                          <m:r>
                            <a:rPr lang="en-IN" sz="2400" i="1">
                              <a:latin typeface="Cambria Math" panose="02040503050406030204" pitchFamily="18" charset="0"/>
                            </a:rPr>
                            <m:t>𝑧</m:t>
                          </m:r>
                        </m:e>
                      </m:d>
                      <m:r>
                        <a:rPr lang="en-IN" sz="2400" i="1">
                          <a:latin typeface="Cambria Math" panose="02040503050406030204" pitchFamily="18" charset="0"/>
                        </a:rPr>
                        <m:t>)</m:t>
                      </m:r>
                      <m:r>
                        <a:rPr lang="en-IN" sz="2400" b="0" i="1" smtClean="0">
                          <a:latin typeface="Cambria Math" panose="02040503050406030204" pitchFamily="18" charset="0"/>
                        </a:rPr>
                        <m:t>]</m:t>
                      </m:r>
                    </m:oMath>
                  </m:oMathPara>
                </a14:m>
                <a:endParaRPr lang="en-IN" sz="2400" b="0" dirty="0" smtClean="0"/>
              </a:p>
              <a:p>
                <a:pPr marL="0" indent="0">
                  <a:buNone/>
                </a:pPr>
                <a:endParaRPr lang="en-IN" sz="2400" i="1" dirty="0" smtClean="0">
                  <a:latin typeface="Cambria Math" panose="02040503050406030204" pitchFamily="18" charset="0"/>
                  <a:ea typeface="Cambria Math" panose="02040503050406030204" pitchFamily="18" charset="0"/>
                </a:endParaRPr>
              </a:p>
              <a:p>
                <a:pPr marL="0" indent="0">
                  <a:buNone/>
                </a:pPr>
                <a:r>
                  <a:rPr lang="en-IN" sz="2400" i="1" dirty="0" smtClean="0">
                    <a:latin typeface="Cambria Math" panose="02040503050406030204" pitchFamily="18" charset="0"/>
                    <a:ea typeface="Cambria Math" panose="02040503050406030204" pitchFamily="18" charset="0"/>
                  </a:rPr>
                  <a:t>Legend:	</a:t>
                </a:r>
                <a:r>
                  <a:rPr lang="en-IN" sz="2400" i="1" dirty="0" err="1">
                    <a:latin typeface="Cambria Math" panose="02040503050406030204" pitchFamily="18" charset="0"/>
                    <a:ea typeface="Cambria Math" panose="02040503050406030204" pitchFamily="18" charset="0"/>
                  </a:rPr>
                  <a:t>p</a:t>
                </a:r>
                <a:r>
                  <a:rPr lang="en-IN" sz="2400" i="1" baseline="-25000" dirty="0" err="1" smtClean="0">
                    <a:latin typeface="Cambria Math" panose="02040503050406030204" pitchFamily="18" charset="0"/>
                    <a:ea typeface="Cambria Math" panose="02040503050406030204" pitchFamily="18" charset="0"/>
                  </a:rPr>
                  <a:t>z</a:t>
                </a:r>
                <a:r>
                  <a:rPr lang="en-IN" sz="2400" i="1" dirty="0" smtClean="0">
                    <a:latin typeface="Cambria Math" panose="02040503050406030204" pitchFamily="18" charset="0"/>
                    <a:ea typeface="Cambria Math" panose="02040503050406030204" pitchFamily="18" charset="0"/>
                  </a:rPr>
                  <a:t>(z) : noise sample space</a:t>
                </a:r>
              </a:p>
              <a:p>
                <a:pPr marL="0" indent="0">
                  <a:buNone/>
                </a:pPr>
                <a:r>
                  <a:rPr lang="en-IN" sz="2400" i="1" dirty="0">
                    <a:latin typeface="Cambria Math" panose="02040503050406030204" pitchFamily="18" charset="0"/>
                    <a:ea typeface="Cambria Math" panose="02040503050406030204" pitchFamily="18" charset="0"/>
                  </a:rPr>
                  <a:t>	</a:t>
                </a:r>
                <a:r>
                  <a:rPr lang="en-IN" sz="2400" i="1" dirty="0" smtClean="0">
                    <a:latin typeface="Cambria Math" panose="02040503050406030204" pitchFamily="18" charset="0"/>
                    <a:ea typeface="Cambria Math" panose="02040503050406030204" pitchFamily="18" charset="0"/>
                  </a:rPr>
                  <a:t>	</a:t>
                </a:r>
                <a:r>
                  <a:rPr lang="en-IN" sz="2400" i="1" dirty="0" err="1" smtClean="0">
                    <a:latin typeface="Cambria Math" panose="02040503050406030204" pitchFamily="18" charset="0"/>
                    <a:ea typeface="Cambria Math" panose="02040503050406030204" pitchFamily="18" charset="0"/>
                  </a:rPr>
                  <a:t>p</a:t>
                </a:r>
                <a:r>
                  <a:rPr lang="en-IN" sz="2400" i="1" baseline="-25000" dirty="0" err="1" smtClean="0">
                    <a:latin typeface="Cambria Math" panose="02040503050406030204" pitchFamily="18" charset="0"/>
                    <a:ea typeface="Cambria Math" panose="02040503050406030204" pitchFamily="18" charset="0"/>
                  </a:rPr>
                  <a:t>g</a:t>
                </a:r>
                <a:r>
                  <a:rPr lang="en-IN" sz="2400" i="1" dirty="0" smtClean="0">
                    <a:latin typeface="Cambria Math" panose="02040503050406030204" pitchFamily="18" charset="0"/>
                    <a:ea typeface="Cambria Math" panose="02040503050406030204" pitchFamily="18" charset="0"/>
                  </a:rPr>
                  <a:t>(x) : general distribution over input sample x</a:t>
                </a:r>
              </a:p>
              <a:p>
                <a:pPr marL="0" indent="0">
                  <a:buNone/>
                </a:pPr>
                <a:r>
                  <a:rPr lang="en-IN" sz="2400" i="1" dirty="0">
                    <a:latin typeface="Cambria Math" panose="02040503050406030204" pitchFamily="18" charset="0"/>
                    <a:ea typeface="Cambria Math" panose="02040503050406030204" pitchFamily="18" charset="0"/>
                  </a:rPr>
                  <a:t>	</a:t>
                </a:r>
                <a:r>
                  <a:rPr lang="en-IN" sz="2400" i="1" dirty="0" smtClean="0">
                    <a:latin typeface="Cambria Math" panose="02040503050406030204" pitchFamily="18" charset="0"/>
                    <a:ea typeface="Cambria Math" panose="02040503050406030204" pitchFamily="18" charset="0"/>
                  </a:rPr>
                  <a:t>	G(z) : Generator function over noise [mapping : G(z;</a:t>
                </a:r>
                <a:r>
                  <a:rPr lang="el-GR" sz="2400" i="1" dirty="0" smtClean="0">
                    <a:latin typeface="Cambria Math" panose="02040503050406030204" pitchFamily="18" charset="0"/>
                    <a:ea typeface="Cambria Math" panose="02040503050406030204" pitchFamily="18" charset="0"/>
                  </a:rPr>
                  <a:t>θ</a:t>
                </a:r>
                <a:r>
                  <a:rPr lang="en-IN" sz="2400" i="1" baseline="-25000" dirty="0" smtClean="0">
                    <a:latin typeface="Cambria Math" panose="02040503050406030204" pitchFamily="18" charset="0"/>
                    <a:ea typeface="Cambria Math" panose="02040503050406030204" pitchFamily="18" charset="0"/>
                  </a:rPr>
                  <a:t>g</a:t>
                </a:r>
                <a:r>
                  <a:rPr lang="en-IN" sz="2400" i="1" dirty="0" smtClean="0">
                    <a:latin typeface="Cambria Math" panose="02040503050406030204" pitchFamily="18" charset="0"/>
                    <a:ea typeface="Cambria Math" panose="02040503050406030204" pitchFamily="18" charset="0"/>
                  </a:rPr>
                  <a:t>)]  </a:t>
                </a:r>
              </a:p>
              <a:p>
                <a:pPr marL="0" indent="0">
                  <a:buNone/>
                </a:pPr>
                <a:r>
                  <a:rPr lang="en-IN" sz="2400" i="1" dirty="0">
                    <a:latin typeface="Cambria Math" panose="02040503050406030204" pitchFamily="18" charset="0"/>
                    <a:ea typeface="Cambria Math" panose="02040503050406030204" pitchFamily="18" charset="0"/>
                  </a:rPr>
                  <a:t>	</a:t>
                </a:r>
                <a:r>
                  <a:rPr lang="en-IN" sz="2400" i="1" dirty="0" smtClean="0">
                    <a:latin typeface="Cambria Math" panose="02040503050406030204" pitchFamily="18" charset="0"/>
                    <a:ea typeface="Cambria Math" panose="02040503050406030204" pitchFamily="18" charset="0"/>
                  </a:rPr>
                  <a:t>	</a:t>
                </a:r>
                <a:r>
                  <a:rPr lang="en-IN" sz="2400" i="1" dirty="0" err="1" smtClean="0">
                    <a:latin typeface="Cambria Math" panose="02040503050406030204" pitchFamily="18" charset="0"/>
                    <a:ea typeface="Cambria Math" panose="02040503050406030204" pitchFamily="18" charset="0"/>
                  </a:rPr>
                  <a:t>D</a:t>
                </a:r>
                <a:r>
                  <a:rPr lang="en-IN" sz="2400" i="1" baseline="-25000" dirty="0" err="1" smtClean="0">
                    <a:latin typeface="Cambria Math" panose="02040503050406030204" pitchFamily="18" charset="0"/>
                    <a:ea typeface="Cambria Math" panose="02040503050406030204" pitchFamily="18" charset="0"/>
                  </a:rPr>
                  <a:t>w</a:t>
                </a:r>
                <a:r>
                  <a:rPr lang="en-IN" sz="2400" i="1" dirty="0" smtClean="0">
                    <a:latin typeface="Cambria Math" panose="02040503050406030204" pitchFamily="18" charset="0"/>
                    <a:ea typeface="Cambria Math" panose="02040503050406030204" pitchFamily="18" charset="0"/>
                  </a:rPr>
                  <a:t>(x) : Discriminator function over input [mapping : </a:t>
                </a:r>
                <a:r>
                  <a:rPr lang="en-IN" sz="2400" i="1" dirty="0" err="1" smtClean="0">
                    <a:latin typeface="Cambria Math" panose="02040503050406030204" pitchFamily="18" charset="0"/>
                    <a:ea typeface="Cambria Math" panose="02040503050406030204" pitchFamily="18" charset="0"/>
                  </a:rPr>
                  <a:t>D</a:t>
                </a:r>
                <a:r>
                  <a:rPr lang="en-IN" sz="2400" i="1" baseline="-25000" dirty="0" err="1" smtClean="0">
                    <a:latin typeface="Cambria Math" panose="02040503050406030204" pitchFamily="18" charset="0"/>
                    <a:ea typeface="Cambria Math" panose="02040503050406030204" pitchFamily="18" charset="0"/>
                  </a:rPr>
                  <a:t>w</a:t>
                </a:r>
                <a:r>
                  <a:rPr lang="en-IN" sz="2400" i="1" dirty="0" smtClean="0">
                    <a:latin typeface="Cambria Math" panose="02040503050406030204" pitchFamily="18" charset="0"/>
                    <a:ea typeface="Cambria Math" panose="02040503050406030204" pitchFamily="18" charset="0"/>
                  </a:rPr>
                  <a:t>(x;</a:t>
                </a:r>
                <a:r>
                  <a:rPr lang="el-GR" sz="2400" i="1" dirty="0" smtClean="0">
                    <a:latin typeface="Cambria Math" panose="02040503050406030204" pitchFamily="18" charset="0"/>
                    <a:ea typeface="Cambria Math" panose="02040503050406030204" pitchFamily="18" charset="0"/>
                  </a:rPr>
                  <a:t>θ</a:t>
                </a:r>
                <a:r>
                  <a:rPr lang="en-IN" sz="2400" i="1" baseline="-25000" dirty="0">
                    <a:latin typeface="Cambria Math" panose="02040503050406030204" pitchFamily="18" charset="0"/>
                    <a:ea typeface="Cambria Math" panose="02040503050406030204" pitchFamily="18" charset="0"/>
                  </a:rPr>
                  <a:t>d</a:t>
                </a:r>
                <a:r>
                  <a:rPr lang="en-IN" sz="2400" i="1" dirty="0" smtClean="0">
                    <a:latin typeface="Cambria Math" panose="02040503050406030204" pitchFamily="18" charset="0"/>
                    <a:ea typeface="Cambria Math" panose="02040503050406030204" pitchFamily="18" charset="0"/>
                  </a:rPr>
                  <a:t>)] </a:t>
                </a:r>
                <a:endParaRPr lang="en-IN" sz="2400" i="1" dirty="0">
                  <a:latin typeface="Cambria Math" panose="02040503050406030204" pitchFamily="18" charset="0"/>
                  <a:ea typeface="Cambria Math" panose="02040503050406030204" pitchFamily="18" charset="0"/>
                </a:endParaRPr>
              </a:p>
              <a:p>
                <a:pPr marL="0" indent="0">
                  <a:buNone/>
                </a:pPr>
                <a:endParaRPr lang="en-IN" sz="2400" i="1" dirty="0">
                  <a:latin typeface="Cambria Math" panose="02040503050406030204" pitchFamily="18" charset="0"/>
                  <a:ea typeface="Cambria Math" panose="02040503050406030204" pitchFamily="18" charset="0"/>
                </a:endParaRPr>
              </a:p>
              <a:p>
                <a:pPr marL="0" indent="0">
                  <a:buNone/>
                </a:pPr>
                <a:r>
                  <a:rPr lang="en-IN" sz="2000" dirty="0" smtClean="0">
                    <a:ea typeface="Cambria Math" panose="02040503050406030204" pitchFamily="18" charset="0"/>
                  </a:rPr>
                  <a:t>*The function is used to find </a:t>
                </a:r>
                <a:r>
                  <a:rPr lang="en-IN" sz="2000" dirty="0" err="1" smtClean="0">
                    <a:ea typeface="Cambria Math" panose="02040503050406030204" pitchFamily="18" charset="0"/>
                  </a:rPr>
                  <a:t>Wassertein</a:t>
                </a:r>
                <a:r>
                  <a:rPr lang="en-IN" sz="2000" dirty="0" smtClean="0">
                    <a:ea typeface="Cambria Math" panose="02040503050406030204" pitchFamily="18" charset="0"/>
                  </a:rPr>
                  <a:t> distance unlike the usage in DCGAN as a classifier. Minimizing </a:t>
                </a:r>
                <a:r>
                  <a:rPr lang="en-IN" sz="2000" dirty="0" err="1" smtClean="0">
                    <a:ea typeface="Cambria Math" panose="02040503050406030204" pitchFamily="18" charset="0"/>
                  </a:rPr>
                  <a:t>Wassertein</a:t>
                </a:r>
                <a:r>
                  <a:rPr lang="en-IN" sz="2000" dirty="0" smtClean="0">
                    <a:ea typeface="Cambria Math" panose="02040503050406030204" pitchFamily="18" charset="0"/>
                  </a:rPr>
                  <a:t> EM distance gives similar results with a different approach.</a:t>
                </a:r>
                <a:endParaRPr lang="en-GB" sz="2000" dirty="0">
                  <a:ea typeface="Cambria Math" panose="020405030504060302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825625"/>
                <a:ext cx="10515600" cy="4653552"/>
              </a:xfrm>
              <a:blipFill>
                <a:blip r:embed="rId2"/>
                <a:stretch>
                  <a:fillRect l="-928" t="-1832" b="-2225"/>
                </a:stretch>
              </a:blipFill>
            </p:spPr>
            <p:txBody>
              <a:bodyPr/>
              <a:lstStyle/>
              <a:p>
                <a:r>
                  <a:rPr lang="en-GB">
                    <a:noFill/>
                  </a:rPr>
                  <a:t> </a:t>
                </a:r>
              </a:p>
            </p:txBody>
          </p:sp>
        </mc:Fallback>
      </mc:AlternateContent>
    </p:spTree>
    <p:extLst>
      <p:ext uri="{BB962C8B-B14F-4D97-AF65-F5344CB8AC3E}">
        <p14:creationId xmlns:p14="http://schemas.microsoft.com/office/powerpoint/2010/main" val="21635584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71908296"/>
              </p:ext>
            </p:extLst>
          </p:nvPr>
        </p:nvGraphicFramePr>
        <p:xfrm>
          <a:off x="838200" y="693161"/>
          <a:ext cx="10515600" cy="4759960"/>
        </p:xfrm>
        <a:graphic>
          <a:graphicData uri="http://schemas.openxmlformats.org/drawingml/2006/table">
            <a:tbl>
              <a:tblPr firstRow="1" bandRow="1">
                <a:tableStyleId>{5C22544A-7EE6-4342-B048-85BDC9FD1C3A}</a:tableStyleId>
              </a:tblPr>
              <a:tblGrid>
                <a:gridCol w="3536852">
                  <a:extLst>
                    <a:ext uri="{9D8B030D-6E8A-4147-A177-3AD203B41FA5}">
                      <a16:colId xmlns:a16="http://schemas.microsoft.com/office/drawing/2014/main" val="475327697"/>
                    </a:ext>
                  </a:extLst>
                </a:gridCol>
                <a:gridCol w="3587262">
                  <a:extLst>
                    <a:ext uri="{9D8B030D-6E8A-4147-A177-3AD203B41FA5}">
                      <a16:colId xmlns:a16="http://schemas.microsoft.com/office/drawing/2014/main" val="1002080839"/>
                    </a:ext>
                  </a:extLst>
                </a:gridCol>
                <a:gridCol w="3391486">
                  <a:extLst>
                    <a:ext uri="{9D8B030D-6E8A-4147-A177-3AD203B41FA5}">
                      <a16:colId xmlns:a16="http://schemas.microsoft.com/office/drawing/2014/main" val="206492701"/>
                    </a:ext>
                  </a:extLst>
                </a:gridCol>
              </a:tblGrid>
              <a:tr h="370840">
                <a:tc>
                  <a:txBody>
                    <a:bodyPr/>
                    <a:lstStyle/>
                    <a:p>
                      <a:r>
                        <a:rPr lang="en-IN" dirty="0" smtClean="0"/>
                        <a:t>Correct</a:t>
                      </a:r>
                      <a:r>
                        <a:rPr lang="en-IN" baseline="0" dirty="0" smtClean="0"/>
                        <a:t> label UK Accent</a:t>
                      </a:r>
                      <a:endParaRPr lang="en-GB" dirty="0"/>
                    </a:p>
                  </a:txBody>
                  <a:tcPr/>
                </a:tc>
                <a:tc>
                  <a:txBody>
                    <a:bodyPr/>
                    <a:lstStyle/>
                    <a:p>
                      <a:r>
                        <a:rPr lang="en-IN" dirty="0" smtClean="0"/>
                        <a:t>Correct label</a:t>
                      </a:r>
                      <a:r>
                        <a:rPr lang="en-IN" baseline="0" dirty="0" smtClean="0"/>
                        <a:t> Merged Accent</a:t>
                      </a:r>
                      <a:endParaRPr lang="en-GB" dirty="0"/>
                    </a:p>
                  </a:txBody>
                  <a:tcPr/>
                </a:tc>
                <a:tc>
                  <a:txBody>
                    <a:bodyPr/>
                    <a:lstStyle/>
                    <a:p>
                      <a:r>
                        <a:rPr lang="en-IN" dirty="0" smtClean="0"/>
                        <a:t>Incorrect</a:t>
                      </a:r>
                      <a:r>
                        <a:rPr lang="en-IN" baseline="0" dirty="0" smtClean="0"/>
                        <a:t> Label</a:t>
                      </a:r>
                      <a:endParaRPr lang="en-GB" dirty="0"/>
                    </a:p>
                  </a:txBody>
                  <a:tcPr/>
                </a:tc>
                <a:extLst>
                  <a:ext uri="{0D108BD9-81ED-4DB2-BD59-A6C34878D82A}">
                    <a16:rowId xmlns:a16="http://schemas.microsoft.com/office/drawing/2014/main" val="1854098439"/>
                  </a:ext>
                </a:extLst>
              </a:tr>
              <a:tr h="370840">
                <a:tc>
                  <a:txBody>
                    <a:bodyPr/>
                    <a:lstStyle/>
                    <a:p>
                      <a:r>
                        <a:rPr lang="en-IN" dirty="0" smtClean="0"/>
                        <a:t>The spectrograms</a:t>
                      </a:r>
                      <a:r>
                        <a:rPr lang="en-IN" baseline="0" dirty="0" smtClean="0"/>
                        <a:t> were a bit dissimilar but possess the similar waveform</a:t>
                      </a:r>
                    </a:p>
                    <a:p>
                      <a:endParaRPr lang="en-IN" baseline="0" dirty="0" smtClean="0"/>
                    </a:p>
                    <a:p>
                      <a:endParaRPr lang="en-IN" baseline="0" dirty="0" smtClean="0"/>
                    </a:p>
                    <a:p>
                      <a:r>
                        <a:rPr lang="en-IN" baseline="0" dirty="0" smtClean="0"/>
                        <a:t>Error rate: 34% approximate</a:t>
                      </a:r>
                      <a:endParaRPr lang="en-GB" dirty="0"/>
                    </a:p>
                  </a:txBody>
                  <a:tcPr/>
                </a:tc>
                <a:tc>
                  <a:txBody>
                    <a:bodyPr/>
                    <a:lstStyle/>
                    <a:p>
                      <a:r>
                        <a:rPr lang="en-IN" dirty="0" smtClean="0"/>
                        <a:t>The spectrograms were very</a:t>
                      </a:r>
                      <a:r>
                        <a:rPr lang="en-IN" baseline="0" dirty="0" smtClean="0"/>
                        <a:t> different from feed but still possessed similar waveform characteristics</a:t>
                      </a:r>
                    </a:p>
                    <a:p>
                      <a:endParaRPr lang="en-IN" baseline="0" dirty="0" smtClean="0"/>
                    </a:p>
                    <a:p>
                      <a:r>
                        <a:rPr lang="en-IN" baseline="0" dirty="0" smtClean="0"/>
                        <a:t>Error rate: 12% approximate</a:t>
                      </a:r>
                    </a:p>
                  </a:txBody>
                  <a:tcPr/>
                </a:tc>
                <a:tc>
                  <a:txBody>
                    <a:bodyPr/>
                    <a:lstStyle/>
                    <a:p>
                      <a:r>
                        <a:rPr lang="en-IN" dirty="0" smtClean="0"/>
                        <a:t>Resultant</a:t>
                      </a:r>
                      <a:r>
                        <a:rPr lang="en-IN" baseline="0" dirty="0" smtClean="0"/>
                        <a:t> spectrograms were mostly new and varied vastly from feed </a:t>
                      </a:r>
                    </a:p>
                    <a:p>
                      <a:endParaRPr lang="en-IN" baseline="0" dirty="0" smtClean="0"/>
                    </a:p>
                    <a:p>
                      <a:endParaRPr lang="en-IN" dirty="0" smtClean="0"/>
                    </a:p>
                    <a:p>
                      <a:r>
                        <a:rPr lang="en-IN" dirty="0" smtClean="0"/>
                        <a:t>Error rate: 64% </a:t>
                      </a:r>
                      <a:r>
                        <a:rPr lang="en-IN" baseline="0" dirty="0" smtClean="0"/>
                        <a:t>approximate</a:t>
                      </a:r>
                      <a:endParaRPr lang="en-GB" dirty="0"/>
                    </a:p>
                  </a:txBody>
                  <a:tcPr/>
                </a:tc>
                <a:extLst>
                  <a:ext uri="{0D108BD9-81ED-4DB2-BD59-A6C34878D82A}">
                    <a16:rowId xmlns:a16="http://schemas.microsoft.com/office/drawing/2014/main" val="16012868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The preview</a:t>
                      </a:r>
                      <a:r>
                        <a:rPr lang="en-IN" baseline="0" dirty="0" smtClean="0"/>
                        <a:t> samples were very clear and very much acceptable, </a:t>
                      </a:r>
                      <a:r>
                        <a:rPr lang="en-IN" dirty="0" smtClean="0"/>
                        <a:t>although it</a:t>
                      </a:r>
                      <a:r>
                        <a:rPr lang="en-IN" baseline="0" dirty="0" smtClean="0"/>
                        <a:t> contained overlapping qualities of different feed</a:t>
                      </a:r>
                    </a:p>
                    <a:p>
                      <a:endParaRPr lang="en-IN" baseline="0" dirty="0" smtClean="0"/>
                    </a:p>
                    <a:p>
                      <a:r>
                        <a:rPr lang="en-IN" dirty="0" smtClean="0"/>
                        <a:t>Result:</a:t>
                      </a:r>
                      <a:r>
                        <a:rPr lang="en-IN" baseline="0" dirty="0" smtClean="0"/>
                        <a:t> Acceptable, comprehensible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The preview samples were very clear and comprehensible.</a:t>
                      </a:r>
                    </a:p>
                    <a:p>
                      <a:pPr marL="0" marR="0" indent="0" algn="l" defTabSz="914400" rtl="0" eaLnBrk="1" fontAlgn="auto" latinLnBrk="0" hangingPunct="1">
                        <a:lnSpc>
                          <a:spcPct val="100000"/>
                        </a:lnSpc>
                        <a:spcBef>
                          <a:spcPts val="0"/>
                        </a:spcBef>
                        <a:spcAft>
                          <a:spcPts val="0"/>
                        </a:spcAft>
                        <a:buClrTx/>
                        <a:buSzTx/>
                        <a:buFontTx/>
                        <a:buNone/>
                        <a:tabLst/>
                        <a:defRPr/>
                      </a:pPr>
                      <a:endParaRPr lang="en-I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IN"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IN" dirty="0" smtClean="0"/>
                    </a:p>
                    <a:p>
                      <a:r>
                        <a:rPr lang="en-IN" dirty="0" smtClean="0"/>
                        <a:t>Result:</a:t>
                      </a:r>
                      <a:r>
                        <a:rPr lang="en-IN" baseline="0" dirty="0" smtClean="0"/>
                        <a:t> Acceptable, comprehensible</a:t>
                      </a:r>
                      <a:endParaRPr lang="en-GB" dirty="0"/>
                    </a:p>
                  </a:txBody>
                  <a:tcPr/>
                </a:tc>
                <a:tc>
                  <a:txBody>
                    <a:bodyPr/>
                    <a:lstStyle/>
                    <a:p>
                      <a:r>
                        <a:rPr lang="en-IN" dirty="0" smtClean="0"/>
                        <a:t>Preview samples were acceptable yet were very incomprehensible.</a:t>
                      </a:r>
                      <a:endParaRPr lang="en-IN" baseline="0" dirty="0" smtClean="0"/>
                    </a:p>
                    <a:p>
                      <a:endParaRPr lang="en-IN" baseline="0" dirty="0" smtClean="0"/>
                    </a:p>
                    <a:p>
                      <a:endParaRPr lang="en-IN" baseline="0" dirty="0" smtClean="0"/>
                    </a:p>
                    <a:p>
                      <a:endParaRPr lang="en-IN" baseline="0" dirty="0" smtClean="0"/>
                    </a:p>
                    <a:p>
                      <a:r>
                        <a:rPr lang="en-IN" baseline="0" dirty="0" smtClean="0"/>
                        <a:t>Result: Partly acceptable*</a:t>
                      </a:r>
                      <a:endParaRPr lang="en-GB" dirty="0"/>
                    </a:p>
                  </a:txBody>
                  <a:tcPr/>
                </a:tc>
                <a:extLst>
                  <a:ext uri="{0D108BD9-81ED-4DB2-BD59-A6C34878D82A}">
                    <a16:rowId xmlns:a16="http://schemas.microsoft.com/office/drawing/2014/main" val="1515543625"/>
                  </a:ext>
                </a:extLst>
              </a:tr>
              <a:tr h="370840">
                <a:tc>
                  <a:txBody>
                    <a:bodyPr/>
                    <a:lstStyle/>
                    <a:p>
                      <a:endParaRPr lang="en-IN" baseline="0" dirty="0" smtClean="0"/>
                    </a:p>
                  </a:txBody>
                  <a:tcPr/>
                </a:tc>
                <a:tc>
                  <a:txBody>
                    <a:bodyPr/>
                    <a:lstStyle/>
                    <a:p>
                      <a:endParaRPr lang="en-GB" dirty="0"/>
                    </a:p>
                  </a:txBody>
                  <a:tcPr/>
                </a:tc>
                <a:tc>
                  <a:txBody>
                    <a:bodyPr/>
                    <a:lstStyle/>
                    <a:p>
                      <a:endParaRPr lang="en-IN" dirty="0" smtClean="0"/>
                    </a:p>
                    <a:p>
                      <a:endParaRPr lang="en-IN" dirty="0" smtClean="0"/>
                    </a:p>
                    <a:p>
                      <a:endParaRPr lang="en-GB" dirty="0"/>
                    </a:p>
                  </a:txBody>
                  <a:tcPr/>
                </a:tc>
                <a:extLst>
                  <a:ext uri="{0D108BD9-81ED-4DB2-BD59-A6C34878D82A}">
                    <a16:rowId xmlns:a16="http://schemas.microsoft.com/office/drawing/2014/main" val="2322284126"/>
                  </a:ext>
                </a:extLst>
              </a:tr>
            </a:tbl>
          </a:graphicData>
        </a:graphic>
      </p:graphicFrame>
      <p:sp>
        <p:nvSpPr>
          <p:cNvPr id="8" name="TextBox 7"/>
          <p:cNvSpPr txBox="1"/>
          <p:nvPr/>
        </p:nvSpPr>
        <p:spPr>
          <a:xfrm>
            <a:off x="838200" y="6049108"/>
            <a:ext cx="10078329" cy="369332"/>
          </a:xfrm>
          <a:prstGeom prst="rect">
            <a:avLst/>
          </a:prstGeom>
          <a:noFill/>
        </p:spPr>
        <p:txBody>
          <a:bodyPr wrap="square" rtlCol="0">
            <a:spAutoFit/>
          </a:bodyPr>
          <a:lstStyle/>
          <a:p>
            <a:r>
              <a:rPr lang="en-IN" dirty="0" smtClean="0"/>
              <a:t>*A workaround is proposed in Proposed Modifications</a:t>
            </a:r>
            <a:endParaRPr lang="en-GB" dirty="0"/>
          </a:p>
        </p:txBody>
      </p:sp>
      <p:pic>
        <p:nvPicPr>
          <p:cNvPr id="11" name="UK_Accent_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2264312" y="4713848"/>
            <a:ext cx="609600" cy="609600"/>
          </a:xfrm>
          <a:prstGeom prst="rect">
            <a:avLst/>
          </a:prstGeom>
        </p:spPr>
      </p:pic>
      <p:pic>
        <p:nvPicPr>
          <p:cNvPr id="12" name="UK_Accent_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9318088" y="4713848"/>
            <a:ext cx="609600" cy="609600"/>
          </a:xfrm>
          <a:prstGeom prst="rect">
            <a:avLst/>
          </a:prstGeom>
        </p:spPr>
      </p:pic>
      <p:pic>
        <p:nvPicPr>
          <p:cNvPr id="13" name="Merged_Accents_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5791200" y="4713848"/>
            <a:ext cx="609600" cy="609600"/>
          </a:xfrm>
          <a:prstGeom prst="rect">
            <a:avLst/>
          </a:prstGeom>
        </p:spPr>
      </p:pic>
    </p:spTree>
    <p:extLst>
      <p:ext uri="{BB962C8B-B14F-4D97-AF65-F5344CB8AC3E}">
        <p14:creationId xmlns:p14="http://schemas.microsoft.com/office/powerpoint/2010/main" val="812982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6200" fill="hold"/>
                                        <p:tgtEl>
                                          <p:spTgt spid="11"/>
                                        </p:tgtEl>
                                      </p:cBhvr>
                                    </p:cmd>
                                  </p:childTnLst>
                                </p:cTn>
                              </p:par>
                            </p:childTnLst>
                          </p:cTn>
                        </p:par>
                      </p:childTnLst>
                    </p:cTn>
                  </p:par>
                </p:childTnLst>
              </p:cTn>
              <p:nextCondLst>
                <p:cond evt="onClick" delay="0">
                  <p:tgtEl>
                    <p:spTgt spid="11"/>
                  </p:tgtEl>
                </p:cond>
              </p:nextCondLst>
            </p:seq>
            <p:audio>
              <p:cMediaNode vol="80000">
                <p:cTn id="7" fill="hold" display="0">
                  <p:stCondLst>
                    <p:cond delay="indefinite"/>
                  </p:stCondLst>
                  <p:endCondLst>
                    <p:cond evt="onStopAudio" delay="0">
                      <p:tgtEl>
                        <p:sldTgt/>
                      </p:tgtEl>
                    </p:cond>
                  </p:endCondLst>
                </p:cTn>
                <p:tgtEl>
                  <p:spTgt spid="11"/>
                </p:tgtEl>
              </p:cMediaNode>
            </p:audi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76200" fill="hold"/>
                                        <p:tgtEl>
                                          <p:spTgt spid="12"/>
                                        </p:tgtEl>
                                      </p:cBhvr>
                                    </p:cmd>
                                  </p:childTnLst>
                                </p:cTn>
                              </p:par>
                            </p:childTnLst>
                          </p:cTn>
                        </p:par>
                      </p:childTnLst>
                    </p:cTn>
                  </p:par>
                </p:childTnLst>
              </p:cTn>
              <p:nextCondLst>
                <p:cond evt="onClick" delay="0">
                  <p:tgtEl>
                    <p:spTgt spid="12"/>
                  </p:tgtEl>
                </p:cond>
              </p:nextCondLst>
            </p:seq>
            <p:audio>
              <p:cMediaNode vol="80000">
                <p:cTn id="13" fill="hold" display="0">
                  <p:stCondLst>
                    <p:cond delay="indefinite"/>
                  </p:stCondLst>
                  <p:endCondLst>
                    <p:cond evt="onStopAudio" delay="0">
                      <p:tgtEl>
                        <p:sldTgt/>
                      </p:tgtEl>
                    </p:cond>
                  </p:endCondLst>
                </p:cTn>
                <p:tgtEl>
                  <p:spTgt spid="12"/>
                </p:tgtEl>
              </p:cMediaNode>
            </p:audio>
            <p:seq concurrent="1" nextAc="seek">
              <p:cTn id="14" restart="whenNotActive" fill="hold" evtFilter="cancelBubble" nodeType="interactiveSeq">
                <p:stCondLst>
                  <p:cond evt="onClick" delay="0">
                    <p:tgtEl>
                      <p:spTgt spid="13"/>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76200" fill="hold"/>
                                        <p:tgtEl>
                                          <p:spTgt spid="13"/>
                                        </p:tgtEl>
                                      </p:cBhvr>
                                    </p:cmd>
                                  </p:childTnLst>
                                </p:cTn>
                              </p:par>
                            </p:childTnLst>
                          </p:cTn>
                        </p:par>
                      </p:childTnLst>
                    </p:cTn>
                  </p:par>
                </p:childTnLst>
              </p:cTn>
              <p:nextCondLst>
                <p:cond evt="onClick" delay="0">
                  <p:tgtEl>
                    <p:spTgt spid="13"/>
                  </p:tgtEl>
                </p:cond>
              </p:nextCondLst>
            </p:seq>
            <p:audio>
              <p:cMediaNode vol="80000">
                <p:cTn id="19" fill="hold" display="0">
                  <p:stCondLst>
                    <p:cond delay="indefinite"/>
                  </p:stCondLst>
                  <p:endCondLst>
                    <p:cond evt="onStopAudio" delay="0">
                      <p:tgtEl>
                        <p:sldTgt/>
                      </p:tgtEl>
                    </p:cond>
                  </p:endCondLst>
                </p:cTn>
                <p:tgtEl>
                  <p:spTgt spid="1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Verdict</a:t>
            </a:r>
            <a:endParaRPr lang="en-GB" dirty="0"/>
          </a:p>
        </p:txBody>
      </p:sp>
      <p:sp>
        <p:nvSpPr>
          <p:cNvPr id="3" name="Content Placeholder 2"/>
          <p:cNvSpPr>
            <a:spLocks noGrp="1"/>
          </p:cNvSpPr>
          <p:nvPr>
            <p:ph idx="1"/>
          </p:nvPr>
        </p:nvSpPr>
        <p:spPr/>
        <p:txBody>
          <a:bodyPr/>
          <a:lstStyle/>
          <a:p>
            <a:r>
              <a:rPr lang="en-IN" dirty="0" smtClean="0"/>
              <a:t>Although spectrograms showed vastly different characteristics, it can be shadowed by the fact that spectrogram comparison is not an accurate comparison for speech semantics and quality comparison. Although, it would be considered if the objective would have been to clone the feed, unlike this case, where main objective is to create another model altogether.</a:t>
            </a:r>
            <a:endParaRPr lang="en-GB" dirty="0"/>
          </a:p>
          <a:p>
            <a:r>
              <a:rPr lang="en-IN" dirty="0" smtClean="0"/>
              <a:t>The model passed semantics comparison with high comprehension.</a:t>
            </a:r>
          </a:p>
          <a:p>
            <a:endParaRPr lang="en-IN" dirty="0"/>
          </a:p>
          <a:p>
            <a:pPr marL="0" indent="0">
              <a:buNone/>
            </a:pPr>
            <a:r>
              <a:rPr lang="en-IN" dirty="0" smtClean="0"/>
              <a:t>Thus, this algorithmic model is proposed to pass with minor losses.</a:t>
            </a:r>
          </a:p>
        </p:txBody>
      </p:sp>
    </p:spTree>
    <p:extLst>
      <p:ext uri="{BB962C8B-B14F-4D97-AF65-F5344CB8AC3E}">
        <p14:creationId xmlns:p14="http://schemas.microsoft.com/office/powerpoint/2010/main" val="26080423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93260"/>
            <a:ext cx="10515600" cy="1325563"/>
          </a:xfrm>
        </p:spPr>
        <p:txBody>
          <a:bodyPr/>
          <a:lstStyle/>
          <a:p>
            <a:pPr algn="ctr"/>
            <a:r>
              <a:rPr lang="en-IN" dirty="0" smtClean="0"/>
              <a:t>Proposed Modifications for Incorrect Labels</a:t>
            </a:r>
            <a:endParaRPr lang="en-GB" dirty="0"/>
          </a:p>
        </p:txBody>
      </p:sp>
      <p:sp>
        <p:nvSpPr>
          <p:cNvPr id="3" name="Content Placeholder 2"/>
          <p:cNvSpPr>
            <a:spLocks noGrp="1"/>
          </p:cNvSpPr>
          <p:nvPr>
            <p:ph idx="1"/>
          </p:nvPr>
        </p:nvSpPr>
        <p:spPr>
          <a:xfrm>
            <a:off x="838200" y="2360198"/>
            <a:ext cx="10515600" cy="2296209"/>
          </a:xfrm>
        </p:spPr>
        <p:txBody>
          <a:bodyPr/>
          <a:lstStyle/>
          <a:p>
            <a:pPr marL="0" indent="0">
              <a:buNone/>
            </a:pPr>
            <a:r>
              <a:rPr lang="en-IN" dirty="0" smtClean="0"/>
              <a:t>Due to semantic mismatch in this case of incorrect labels, it is proposed to look into the current model and provide a condition based separation and concatenation of labels. In this case, labels re treated as separate tensors when performing convolutions.</a:t>
            </a:r>
            <a:r>
              <a:rPr lang="en-IN" dirty="0" smtClean="0">
                <a:hlinkClick r:id="rId2" action="ppaction://hlinksldjump"/>
              </a:rPr>
              <a:t>[6]</a:t>
            </a:r>
            <a:r>
              <a:rPr lang="en-IN" dirty="0" smtClean="0"/>
              <a:t>.</a:t>
            </a:r>
            <a:endParaRPr lang="en-GB" dirty="0"/>
          </a:p>
        </p:txBody>
      </p:sp>
    </p:spTree>
    <p:extLst>
      <p:ext uri="{BB962C8B-B14F-4D97-AF65-F5344CB8AC3E}">
        <p14:creationId xmlns:p14="http://schemas.microsoft.com/office/powerpoint/2010/main" val="14807484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2620872722"/>
              </p:ext>
            </p:extLst>
          </p:nvPr>
        </p:nvGraphicFramePr>
        <p:xfrm>
          <a:off x="838200" y="1913021"/>
          <a:ext cx="10515600" cy="3921600"/>
        </p:xfrm>
        <a:graphic>
          <a:graphicData uri="http://schemas.openxmlformats.org/drawingml/2006/table">
            <a:tbl>
              <a:tblPr firstCol="1" bandRow="1">
                <a:tableStyleId>{5C22544A-7EE6-4342-B048-85BDC9FD1C3A}</a:tableStyleId>
              </a:tblPr>
              <a:tblGrid>
                <a:gridCol w="5257800">
                  <a:extLst>
                    <a:ext uri="{9D8B030D-6E8A-4147-A177-3AD203B41FA5}">
                      <a16:colId xmlns:a16="http://schemas.microsoft.com/office/drawing/2014/main" val="3655793213"/>
                    </a:ext>
                  </a:extLst>
                </a:gridCol>
                <a:gridCol w="5257800">
                  <a:extLst>
                    <a:ext uri="{9D8B030D-6E8A-4147-A177-3AD203B41FA5}">
                      <a16:colId xmlns:a16="http://schemas.microsoft.com/office/drawing/2014/main" val="2176952754"/>
                    </a:ext>
                  </a:extLst>
                </a:gridCol>
              </a:tblGrid>
              <a:tr h="78432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Without WGAN-GP switch (heavy noise)</a:t>
                      </a:r>
                    </a:p>
                  </a:txBody>
                  <a:tcPr/>
                </a:tc>
                <a:tc>
                  <a:txBody>
                    <a:bodyPr/>
                    <a:lstStyle/>
                    <a:p>
                      <a:endParaRPr lang="en-GB" dirty="0"/>
                    </a:p>
                  </a:txBody>
                  <a:tcPr/>
                </a:tc>
                <a:extLst>
                  <a:ext uri="{0D108BD9-81ED-4DB2-BD59-A6C34878D82A}">
                    <a16:rowId xmlns:a16="http://schemas.microsoft.com/office/drawing/2014/main" val="3219418090"/>
                  </a:ext>
                </a:extLst>
              </a:tr>
              <a:tr h="78432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Phase filter over collapsed model</a:t>
                      </a:r>
                    </a:p>
                  </a:txBody>
                  <a:tcPr/>
                </a:tc>
                <a:tc>
                  <a:txBody>
                    <a:bodyPr/>
                    <a:lstStyle/>
                    <a:p>
                      <a:endParaRPr lang="en-GB"/>
                    </a:p>
                  </a:txBody>
                  <a:tcPr/>
                </a:tc>
                <a:extLst>
                  <a:ext uri="{0D108BD9-81ED-4DB2-BD59-A6C34878D82A}">
                    <a16:rowId xmlns:a16="http://schemas.microsoft.com/office/drawing/2014/main" val="2817551397"/>
                  </a:ext>
                </a:extLst>
              </a:tr>
              <a:tr h="784320">
                <a:tc>
                  <a:txBody>
                    <a:bodyPr/>
                    <a:lstStyle/>
                    <a:p>
                      <a:r>
                        <a:rPr lang="en-IN" dirty="0" smtClean="0"/>
                        <a:t>Custom noise</a:t>
                      </a:r>
                      <a:endParaRPr lang="en-GB" dirty="0"/>
                    </a:p>
                  </a:txBody>
                  <a:tcPr/>
                </a:tc>
                <a:tc>
                  <a:txBody>
                    <a:bodyPr/>
                    <a:lstStyle/>
                    <a:p>
                      <a:endParaRPr lang="en-GB" dirty="0"/>
                    </a:p>
                  </a:txBody>
                  <a:tcPr/>
                </a:tc>
                <a:extLst>
                  <a:ext uri="{0D108BD9-81ED-4DB2-BD59-A6C34878D82A}">
                    <a16:rowId xmlns:a16="http://schemas.microsoft.com/office/drawing/2014/main" val="2187310339"/>
                  </a:ext>
                </a:extLst>
              </a:tr>
              <a:tr h="784320">
                <a:tc>
                  <a:txBody>
                    <a:bodyPr/>
                    <a:lstStyle/>
                    <a:p>
                      <a:r>
                        <a:rPr lang="en-IN" dirty="0" smtClean="0"/>
                        <a:t>Evaluation using the custom noise</a:t>
                      </a:r>
                      <a:endParaRPr lang="en-GB" dirty="0"/>
                    </a:p>
                  </a:txBody>
                  <a:tcPr/>
                </a:tc>
                <a:tc>
                  <a:txBody>
                    <a:bodyPr/>
                    <a:lstStyle/>
                    <a:p>
                      <a:endParaRPr lang="en-GB" dirty="0"/>
                    </a:p>
                  </a:txBody>
                  <a:tcPr/>
                </a:tc>
                <a:extLst>
                  <a:ext uri="{0D108BD9-81ED-4DB2-BD59-A6C34878D82A}">
                    <a16:rowId xmlns:a16="http://schemas.microsoft.com/office/drawing/2014/main" val="3442256112"/>
                  </a:ext>
                </a:extLst>
              </a:tr>
              <a:tr h="784320">
                <a:tc>
                  <a:txBody>
                    <a:bodyPr/>
                    <a:lstStyle/>
                    <a:p>
                      <a:r>
                        <a:rPr lang="en-IN" dirty="0" smtClean="0"/>
                        <a:t>Failed attempt (after 1000 iterations)</a:t>
                      </a:r>
                      <a:endParaRPr lang="en-GB" dirty="0"/>
                    </a:p>
                  </a:txBody>
                  <a:tcPr/>
                </a:tc>
                <a:tc>
                  <a:txBody>
                    <a:bodyPr/>
                    <a:lstStyle/>
                    <a:p>
                      <a:endParaRPr lang="en-GB" dirty="0"/>
                    </a:p>
                  </a:txBody>
                  <a:tcPr/>
                </a:tc>
                <a:extLst>
                  <a:ext uri="{0D108BD9-81ED-4DB2-BD59-A6C34878D82A}">
                    <a16:rowId xmlns:a16="http://schemas.microsoft.com/office/drawing/2014/main" val="2965297699"/>
                  </a:ext>
                </a:extLst>
              </a:tr>
            </a:tbl>
          </a:graphicData>
        </a:graphic>
      </p:graphicFrame>
      <p:sp>
        <p:nvSpPr>
          <p:cNvPr id="2" name="Title 1"/>
          <p:cNvSpPr>
            <a:spLocks noGrp="1"/>
          </p:cNvSpPr>
          <p:nvPr>
            <p:ph type="title"/>
          </p:nvPr>
        </p:nvSpPr>
        <p:spPr/>
        <p:txBody>
          <a:bodyPr/>
          <a:lstStyle/>
          <a:p>
            <a:r>
              <a:rPr lang="en-IN" dirty="0" smtClean="0"/>
              <a:t>Some other observations</a:t>
            </a:r>
            <a:endParaRPr lang="en-GB" dirty="0"/>
          </a:p>
        </p:txBody>
      </p:sp>
      <p:pic>
        <p:nvPicPr>
          <p:cNvPr id="4" name="Phase_filtered_Tes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8515643" y="2757776"/>
            <a:ext cx="609600" cy="609600"/>
          </a:xfrm>
          <a:prstGeom prst="rect">
            <a:avLst/>
          </a:prstGeom>
        </p:spPr>
      </p:pic>
      <p:pic>
        <p:nvPicPr>
          <p:cNvPr id="5" name="hash_noise">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8515643" y="3546628"/>
            <a:ext cx="609600" cy="609600"/>
          </a:xfrm>
          <a:prstGeom prst="rect">
            <a:avLst/>
          </a:prstGeom>
        </p:spPr>
      </p:pic>
      <p:pic>
        <p:nvPicPr>
          <p:cNvPr id="7" name="bgm">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2"/>
          <a:stretch>
            <a:fillRect/>
          </a:stretch>
        </p:blipFill>
        <p:spPr>
          <a:xfrm>
            <a:off x="8515643" y="4370751"/>
            <a:ext cx="609600" cy="609600"/>
          </a:xfrm>
          <a:prstGeom prst="rect">
            <a:avLst/>
          </a:prstGeom>
        </p:spPr>
      </p:pic>
      <p:pic>
        <p:nvPicPr>
          <p:cNvPr id="8" name="00000543">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2"/>
          <a:stretch>
            <a:fillRect/>
          </a:stretch>
        </p:blipFill>
        <p:spPr>
          <a:xfrm>
            <a:off x="8515643" y="5090354"/>
            <a:ext cx="609600" cy="609600"/>
          </a:xfrm>
          <a:prstGeom prst="rect">
            <a:avLst/>
          </a:prstGeom>
        </p:spPr>
      </p:pic>
      <p:pic>
        <p:nvPicPr>
          <p:cNvPr id="9" name="net_GP">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2"/>
          <a:stretch>
            <a:fillRect/>
          </a:stretch>
        </p:blipFill>
        <p:spPr>
          <a:xfrm>
            <a:off x="8515643" y="2043371"/>
            <a:ext cx="609600" cy="609600"/>
          </a:xfrm>
          <a:prstGeom prst="rect">
            <a:avLst/>
          </a:prstGeom>
        </p:spPr>
      </p:pic>
    </p:spTree>
    <p:extLst>
      <p:ext uri="{BB962C8B-B14F-4D97-AF65-F5344CB8AC3E}">
        <p14:creationId xmlns:p14="http://schemas.microsoft.com/office/powerpoint/2010/main" val="353474534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620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512"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seq concurrent="1" nextAc="seek">
              <p:cTn id="14" restart="whenNotActive" fill="hold" evtFilter="cancelBubble" nodeType="interactiveSeq">
                <p:stCondLst>
                  <p:cond evt="onClick" delay="0">
                    <p:tgtEl>
                      <p:spTgt spid="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512" fill="hold"/>
                                        <p:tgtEl>
                                          <p:spTgt spid="7"/>
                                        </p:tgtEl>
                                      </p:cBhvr>
                                    </p:cmd>
                                  </p:childTnLst>
                                </p:cTn>
                              </p:par>
                            </p:childTnLst>
                          </p:cTn>
                        </p:par>
                      </p:childTnLst>
                    </p:cTn>
                  </p:par>
                </p:childTnLst>
              </p:cTn>
              <p:nextCondLst>
                <p:cond evt="onClick" delay="0">
                  <p:tgtEl>
                    <p:spTgt spid="7"/>
                  </p:tgtEl>
                </p:cond>
              </p:nextCondLst>
            </p:seq>
            <p:audio>
              <p:cMediaNode vol="80000">
                <p:cTn id="19" fill="hold" display="0">
                  <p:stCondLst>
                    <p:cond delay="indefinite"/>
                  </p:stCondLst>
                  <p:endCondLst>
                    <p:cond evt="onStopAudio" delay="0">
                      <p:tgtEl>
                        <p:sldTgt/>
                      </p:tgtEl>
                    </p:cond>
                  </p:endCondLst>
                </p:cTn>
                <p:tgtEl>
                  <p:spTgt spid="7"/>
                </p:tgtEl>
              </p:cMediaNode>
            </p:audio>
            <p:seq concurrent="1" nextAc="seek">
              <p:cTn id="20" restart="whenNotActive" fill="hold" evtFilter="cancelBubble" nodeType="interactiveSeq">
                <p:stCondLst>
                  <p:cond evt="onClick" delay="0">
                    <p:tgtEl>
                      <p:spTgt spid="8"/>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49152" fill="hold"/>
                                        <p:tgtEl>
                                          <p:spTgt spid="8"/>
                                        </p:tgtEl>
                                      </p:cBhvr>
                                    </p:cmd>
                                  </p:childTnLst>
                                </p:cTn>
                              </p:par>
                            </p:childTnLst>
                          </p:cTn>
                        </p:par>
                      </p:childTnLst>
                    </p:cTn>
                  </p:par>
                </p:childTnLst>
              </p:cTn>
              <p:nextCondLst>
                <p:cond evt="onClick" delay="0">
                  <p:tgtEl>
                    <p:spTgt spid="8"/>
                  </p:tgtEl>
                </p:cond>
              </p:nextCondLst>
            </p:seq>
            <p:audio>
              <p:cMediaNode vol="80000">
                <p:cTn id="25" fill="hold" display="0">
                  <p:stCondLst>
                    <p:cond delay="indefinite"/>
                  </p:stCondLst>
                  <p:endCondLst>
                    <p:cond evt="onStopAudio" delay="0">
                      <p:tgtEl>
                        <p:sldTgt/>
                      </p:tgtEl>
                    </p:cond>
                  </p:endCondLst>
                </p:cTn>
                <p:tgtEl>
                  <p:spTgt spid="8"/>
                </p:tgtEl>
              </p:cMediaNode>
            </p:audio>
            <p:seq concurrent="1" nextAc="seek">
              <p:cTn id="26" restart="whenNotActive" fill="hold" evtFilter="cancelBubble" nodeType="interactiveSeq">
                <p:stCondLst>
                  <p:cond evt="onClick" delay="0">
                    <p:tgtEl>
                      <p:spTgt spid="9"/>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3500" fill="hold"/>
                                        <p:tgtEl>
                                          <p:spTgt spid="9"/>
                                        </p:tgtEl>
                                      </p:cBhvr>
                                    </p:cmd>
                                  </p:childTnLst>
                                </p:cTn>
                              </p:par>
                            </p:childTnLst>
                          </p:cTn>
                        </p:par>
                      </p:childTnLst>
                    </p:cTn>
                  </p:par>
                </p:childTnLst>
              </p:cTn>
              <p:nextCondLst>
                <p:cond evt="onClick" delay="0">
                  <p:tgtEl>
                    <p:spTgt spid="9"/>
                  </p:tgtEl>
                </p:cond>
              </p:nextCondLst>
            </p:seq>
            <p:audio>
              <p:cMediaNode vol="80000">
                <p:cTn id="31"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Future Considerations and Expansions over Current Model</a:t>
            </a:r>
            <a:endParaRPr lang="en-GB" dirty="0"/>
          </a:p>
        </p:txBody>
      </p:sp>
      <p:sp>
        <p:nvSpPr>
          <p:cNvPr id="3" name="Content Placeholder 2"/>
          <p:cNvSpPr>
            <a:spLocks noGrp="1"/>
          </p:cNvSpPr>
          <p:nvPr>
            <p:ph idx="1"/>
          </p:nvPr>
        </p:nvSpPr>
        <p:spPr>
          <a:xfrm>
            <a:off x="838200" y="1899138"/>
            <a:ext cx="10515600" cy="4958862"/>
          </a:xfrm>
        </p:spPr>
        <p:txBody>
          <a:bodyPr>
            <a:normAutofit fontScale="92500" lnSpcReduction="20000"/>
          </a:bodyPr>
          <a:lstStyle/>
          <a:p>
            <a:pPr marL="0" indent="0">
              <a:buNone/>
            </a:pPr>
            <a:r>
              <a:rPr lang="en-IN" dirty="0" err="1"/>
              <a:t>WaveGAN</a:t>
            </a:r>
            <a:r>
              <a:rPr lang="en-IN" dirty="0"/>
              <a:t> algorithm approach </a:t>
            </a:r>
            <a:r>
              <a:rPr lang="en-IN" dirty="0" smtClean="0"/>
              <a:t>opens a new plethora of possibilities to be experimented with.</a:t>
            </a:r>
          </a:p>
          <a:p>
            <a:pPr marL="0" indent="0">
              <a:buNone/>
            </a:pPr>
            <a:r>
              <a:rPr lang="en-IN" dirty="0" smtClean="0"/>
              <a:t>Some of them include:</a:t>
            </a:r>
          </a:p>
          <a:p>
            <a:r>
              <a:rPr lang="en-IN" b="1" dirty="0" smtClean="0"/>
              <a:t>Conditional </a:t>
            </a:r>
            <a:r>
              <a:rPr lang="en-IN" b="1" dirty="0" err="1" smtClean="0"/>
              <a:t>WaveGAN</a:t>
            </a:r>
            <a:r>
              <a:rPr lang="en-IN" b="1" dirty="0" smtClean="0"/>
              <a:t>:</a:t>
            </a:r>
            <a:r>
              <a:rPr lang="en-IN" dirty="0" smtClean="0"/>
              <a:t> Conditioning of raw audio to improve baseline ASR system</a:t>
            </a:r>
          </a:p>
          <a:p>
            <a:endParaRPr lang="en-IN" dirty="0" smtClean="0"/>
          </a:p>
          <a:p>
            <a:r>
              <a:rPr lang="en-IN" b="1" dirty="0" smtClean="0"/>
              <a:t>SEGAN:</a:t>
            </a:r>
            <a:r>
              <a:rPr lang="en-IN" dirty="0" smtClean="0"/>
              <a:t> Speech enhancement GAN</a:t>
            </a:r>
          </a:p>
          <a:p>
            <a:endParaRPr lang="en-IN" b="1" dirty="0" smtClean="0"/>
          </a:p>
          <a:p>
            <a:r>
              <a:rPr lang="en-IN" b="1" dirty="0" err="1" smtClean="0"/>
              <a:t>MuseGAN</a:t>
            </a:r>
            <a:r>
              <a:rPr lang="en-IN" b="1" dirty="0" smtClean="0"/>
              <a:t>:</a:t>
            </a:r>
            <a:r>
              <a:rPr lang="en-IN" dirty="0" smtClean="0"/>
              <a:t> </a:t>
            </a:r>
            <a:r>
              <a:rPr lang="en-US" dirty="0"/>
              <a:t>Multi-track </a:t>
            </a:r>
            <a:r>
              <a:rPr lang="en-US" dirty="0" smtClean="0"/>
              <a:t>sequential generative adversarial networks </a:t>
            </a:r>
            <a:r>
              <a:rPr lang="en-US" dirty="0"/>
              <a:t>for </a:t>
            </a:r>
            <a:r>
              <a:rPr lang="en-US" dirty="0" smtClean="0"/>
              <a:t>symbolic music generation </a:t>
            </a:r>
            <a:r>
              <a:rPr lang="en-US" dirty="0"/>
              <a:t>and </a:t>
            </a:r>
            <a:r>
              <a:rPr lang="en-US" dirty="0" smtClean="0"/>
              <a:t>accompaniment</a:t>
            </a:r>
            <a:endParaRPr lang="en-IN" dirty="0" smtClean="0"/>
          </a:p>
          <a:p>
            <a:endParaRPr lang="en-IN" b="1" dirty="0" smtClean="0"/>
          </a:p>
          <a:p>
            <a:r>
              <a:rPr lang="en-IN" b="1" dirty="0" smtClean="0"/>
              <a:t>GANTTS and VCGAN:</a:t>
            </a:r>
            <a:r>
              <a:rPr lang="en-IN" dirty="0" smtClean="0"/>
              <a:t> GAN application over text-to-speech and voice conversion domain.</a:t>
            </a:r>
            <a:endParaRPr lang="en-GB" dirty="0"/>
          </a:p>
        </p:txBody>
      </p:sp>
    </p:spTree>
    <p:extLst>
      <p:ext uri="{BB962C8B-B14F-4D97-AF65-F5344CB8AC3E}">
        <p14:creationId xmlns:p14="http://schemas.microsoft.com/office/powerpoint/2010/main" val="92316292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References</a:t>
            </a:r>
            <a:endParaRPr lang="en-GB" dirty="0"/>
          </a:p>
        </p:txBody>
      </p:sp>
      <p:sp>
        <p:nvSpPr>
          <p:cNvPr id="3" name="Content Placeholder 2"/>
          <p:cNvSpPr>
            <a:spLocks noGrp="1"/>
          </p:cNvSpPr>
          <p:nvPr>
            <p:ph idx="1"/>
          </p:nvPr>
        </p:nvSpPr>
        <p:spPr/>
        <p:txBody>
          <a:bodyPr>
            <a:normAutofit fontScale="70000" lnSpcReduction="20000"/>
          </a:bodyPr>
          <a:lstStyle/>
          <a:p>
            <a:pPr marL="0" indent="0">
              <a:buNone/>
            </a:pPr>
            <a:r>
              <a:rPr lang="en-IN" dirty="0" smtClean="0"/>
              <a:t>[1] </a:t>
            </a:r>
            <a:r>
              <a:rPr lang="en-GB" dirty="0"/>
              <a:t>Ian J. </a:t>
            </a:r>
            <a:r>
              <a:rPr lang="en-GB" dirty="0" err="1"/>
              <a:t>Goodfellow</a:t>
            </a:r>
            <a:r>
              <a:rPr lang="en-GB" dirty="0"/>
              <a:t>, Jean </a:t>
            </a:r>
            <a:r>
              <a:rPr lang="en-GB" dirty="0" err="1" smtClean="0"/>
              <a:t>Pouget-Abadie</a:t>
            </a:r>
            <a:r>
              <a:rPr lang="en-GB" dirty="0" smtClean="0"/>
              <a:t> </a:t>
            </a:r>
            <a:r>
              <a:rPr lang="en-GB" dirty="0"/>
              <a:t>, Mehdi Mirza, Bing Xu, David </a:t>
            </a:r>
            <a:r>
              <a:rPr lang="en-GB" dirty="0" err="1"/>
              <a:t>Warde</a:t>
            </a:r>
            <a:r>
              <a:rPr lang="en-GB" dirty="0"/>
              <a:t>-Farley, </a:t>
            </a:r>
            <a:r>
              <a:rPr lang="en-GB" dirty="0" err="1"/>
              <a:t>Sherjil</a:t>
            </a:r>
            <a:r>
              <a:rPr lang="en-GB" dirty="0"/>
              <a:t> </a:t>
            </a:r>
            <a:r>
              <a:rPr lang="en-GB" dirty="0" err="1" smtClean="0"/>
              <a:t>Ozair</a:t>
            </a:r>
            <a:r>
              <a:rPr lang="en-GB" dirty="0" smtClean="0"/>
              <a:t> </a:t>
            </a:r>
            <a:r>
              <a:rPr lang="en-GB" dirty="0"/>
              <a:t>, Aaron </a:t>
            </a:r>
            <a:r>
              <a:rPr lang="en-GB" dirty="0" err="1" smtClean="0"/>
              <a:t>Courville</a:t>
            </a:r>
            <a:r>
              <a:rPr lang="en-GB" dirty="0" smtClean="0"/>
              <a:t> and </a:t>
            </a:r>
            <a:r>
              <a:rPr lang="en-GB" dirty="0" err="1"/>
              <a:t>Yoshua</a:t>
            </a:r>
            <a:r>
              <a:rPr lang="en-GB" dirty="0"/>
              <a:t> </a:t>
            </a:r>
            <a:r>
              <a:rPr lang="en-GB" dirty="0" err="1" smtClean="0"/>
              <a:t>Bengio</a:t>
            </a:r>
            <a:r>
              <a:rPr lang="en-GB" dirty="0"/>
              <a:t>. Generative Adversarial </a:t>
            </a:r>
            <a:r>
              <a:rPr lang="en-GB" dirty="0" smtClean="0"/>
              <a:t>Nets</a:t>
            </a:r>
            <a:r>
              <a:rPr lang="en-GB" dirty="0"/>
              <a:t>, </a:t>
            </a:r>
            <a:r>
              <a:rPr lang="en-GB" dirty="0" smtClean="0"/>
              <a:t>arXiv:1406.2661</a:t>
            </a:r>
          </a:p>
          <a:p>
            <a:pPr marL="0" indent="0">
              <a:buNone/>
            </a:pPr>
            <a:endParaRPr lang="en-GB" dirty="0" smtClean="0"/>
          </a:p>
          <a:p>
            <a:pPr marL="0" indent="0">
              <a:buNone/>
            </a:pPr>
            <a:r>
              <a:rPr lang="en-GB" dirty="0" smtClean="0"/>
              <a:t>[2] Hinton, G. E., Srivastava, N., </a:t>
            </a:r>
            <a:r>
              <a:rPr lang="en-GB" dirty="0" err="1" smtClean="0"/>
              <a:t>Krizhevsky</a:t>
            </a:r>
            <a:r>
              <a:rPr lang="en-GB" dirty="0" smtClean="0"/>
              <a:t>, A., </a:t>
            </a:r>
            <a:r>
              <a:rPr lang="en-GB" dirty="0" err="1" smtClean="0"/>
              <a:t>Sutskever</a:t>
            </a:r>
            <a:r>
              <a:rPr lang="en-GB" dirty="0" smtClean="0"/>
              <a:t>, I., and </a:t>
            </a:r>
            <a:r>
              <a:rPr lang="en-GB" dirty="0" err="1" smtClean="0"/>
              <a:t>Salakhutdinov</a:t>
            </a:r>
            <a:r>
              <a:rPr lang="en-GB" dirty="0" smtClean="0"/>
              <a:t>, R. (2012b). Improving neural networks by preventing co-adaptation of feature detectors. Technical report, arXiv:1207.0580.</a:t>
            </a:r>
          </a:p>
          <a:p>
            <a:pPr marL="0" indent="0">
              <a:buNone/>
            </a:pPr>
            <a:endParaRPr lang="en-IN" dirty="0" smtClean="0"/>
          </a:p>
          <a:p>
            <a:pPr marL="0" indent="0">
              <a:buNone/>
            </a:pPr>
            <a:r>
              <a:rPr lang="en-IN" dirty="0" smtClean="0"/>
              <a:t>[3]</a:t>
            </a:r>
            <a:r>
              <a:rPr lang="en-GB" dirty="0"/>
              <a:t> Chris </a:t>
            </a:r>
            <a:r>
              <a:rPr lang="en-GB" dirty="0" smtClean="0"/>
              <a:t>Donahue, </a:t>
            </a:r>
            <a:r>
              <a:rPr lang="en-GB" dirty="0"/>
              <a:t>Julian </a:t>
            </a:r>
            <a:r>
              <a:rPr lang="en-GB" dirty="0" err="1" smtClean="0"/>
              <a:t>McAuley</a:t>
            </a:r>
            <a:r>
              <a:rPr lang="en-GB" dirty="0" smtClean="0"/>
              <a:t>, </a:t>
            </a:r>
            <a:r>
              <a:rPr lang="en-GB" dirty="0"/>
              <a:t>Miller </a:t>
            </a:r>
            <a:r>
              <a:rPr lang="en-GB" dirty="0" err="1" smtClean="0"/>
              <a:t>Puckette</a:t>
            </a:r>
            <a:r>
              <a:rPr lang="en-GB" dirty="0"/>
              <a:t>. </a:t>
            </a:r>
            <a:r>
              <a:rPr lang="en-GB" dirty="0" smtClean="0"/>
              <a:t>Adversarial Audio Synthesis using Generative Adversarial Networks, arXiv:1802.04208</a:t>
            </a:r>
            <a:endParaRPr lang="en-IN" dirty="0" smtClean="0"/>
          </a:p>
          <a:p>
            <a:pPr marL="0" indent="0">
              <a:buNone/>
            </a:pPr>
            <a:endParaRPr lang="en-IN" dirty="0"/>
          </a:p>
          <a:p>
            <a:pPr marL="0" indent="0">
              <a:buNone/>
            </a:pPr>
            <a:r>
              <a:rPr lang="en-IN" dirty="0" smtClean="0"/>
              <a:t>[4]</a:t>
            </a:r>
            <a:r>
              <a:rPr lang="en-GB" dirty="0" smtClean="0"/>
              <a:t> </a:t>
            </a:r>
            <a:r>
              <a:rPr lang="en-GB" dirty="0"/>
              <a:t>Martin </a:t>
            </a:r>
            <a:r>
              <a:rPr lang="en-GB" dirty="0" err="1"/>
              <a:t>Arjovsky</a:t>
            </a:r>
            <a:r>
              <a:rPr lang="en-GB" dirty="0"/>
              <a:t>, </a:t>
            </a:r>
            <a:r>
              <a:rPr lang="en-GB" dirty="0" err="1"/>
              <a:t>Soumith</a:t>
            </a:r>
            <a:r>
              <a:rPr lang="en-GB" dirty="0"/>
              <a:t> </a:t>
            </a:r>
            <a:r>
              <a:rPr lang="en-GB" dirty="0" err="1"/>
              <a:t>Chintala</a:t>
            </a:r>
            <a:r>
              <a:rPr lang="en-GB" dirty="0"/>
              <a:t>, and Leon </a:t>
            </a:r>
            <a:r>
              <a:rPr lang="en-GB" dirty="0" err="1"/>
              <a:t>Bottou</a:t>
            </a:r>
            <a:r>
              <a:rPr lang="en-GB" dirty="0"/>
              <a:t>. Wasserstein GAN. In ´ ICML, 2017.</a:t>
            </a:r>
          </a:p>
          <a:p>
            <a:pPr marL="0" indent="0">
              <a:buNone/>
            </a:pPr>
            <a:endParaRPr lang="en-IN" dirty="0" smtClean="0"/>
          </a:p>
          <a:p>
            <a:pPr marL="0" indent="0">
              <a:buNone/>
            </a:pPr>
            <a:r>
              <a:rPr lang="en-IN" dirty="0" smtClean="0"/>
              <a:t>[5] </a:t>
            </a:r>
            <a:r>
              <a:rPr lang="en-GB" dirty="0"/>
              <a:t>Ishaan </a:t>
            </a:r>
            <a:r>
              <a:rPr lang="en-GB" dirty="0" err="1" smtClean="0"/>
              <a:t>Gulrajani</a:t>
            </a:r>
            <a:r>
              <a:rPr lang="en-GB" dirty="0"/>
              <a:t>, </a:t>
            </a:r>
            <a:r>
              <a:rPr lang="en-GB" dirty="0" err="1"/>
              <a:t>Faruk</a:t>
            </a:r>
            <a:r>
              <a:rPr lang="en-GB" dirty="0"/>
              <a:t> Ahmed, Martin </a:t>
            </a:r>
            <a:r>
              <a:rPr lang="en-GB" dirty="0" err="1"/>
              <a:t>Arjovsky</a:t>
            </a:r>
            <a:r>
              <a:rPr lang="en-GB" dirty="0"/>
              <a:t>, Vincent </a:t>
            </a:r>
            <a:r>
              <a:rPr lang="en-GB" dirty="0" err="1"/>
              <a:t>Dumoulin</a:t>
            </a:r>
            <a:r>
              <a:rPr lang="en-GB" dirty="0"/>
              <a:t>, and Aaron </a:t>
            </a:r>
            <a:r>
              <a:rPr lang="en-GB" dirty="0" err="1"/>
              <a:t>Courville</a:t>
            </a:r>
            <a:r>
              <a:rPr lang="en-GB" dirty="0"/>
              <a:t>. Improved training of Wasserstein GANs. In NIPS, 2017. </a:t>
            </a:r>
            <a:endParaRPr lang="en-GB" dirty="0" smtClean="0"/>
          </a:p>
        </p:txBody>
      </p:sp>
    </p:spTree>
    <p:extLst>
      <p:ext uri="{BB962C8B-B14F-4D97-AF65-F5344CB8AC3E}">
        <p14:creationId xmlns:p14="http://schemas.microsoft.com/office/powerpoint/2010/main" val="28721926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t>Inception of Concept</a:t>
            </a:r>
            <a:endParaRPr lang="en-GB" dirty="0"/>
          </a:p>
        </p:txBody>
      </p:sp>
      <p:sp>
        <p:nvSpPr>
          <p:cNvPr id="3" name="Content Placeholder 2"/>
          <p:cNvSpPr>
            <a:spLocks noGrp="1"/>
          </p:cNvSpPr>
          <p:nvPr>
            <p:ph idx="1"/>
          </p:nvPr>
        </p:nvSpPr>
        <p:spPr/>
        <p:txBody>
          <a:bodyPr>
            <a:normAutofit fontScale="85000" lnSpcReduction="20000"/>
          </a:bodyPr>
          <a:lstStyle/>
          <a:p>
            <a:pPr marL="0" indent="0">
              <a:buNone/>
            </a:pPr>
            <a:r>
              <a:rPr lang="en-IN" dirty="0" smtClean="0"/>
              <a:t>The main objective by definition is to reproduce prepared speech models by usage of </a:t>
            </a:r>
            <a:r>
              <a:rPr lang="en-IN" b="1" dirty="0" smtClean="0"/>
              <a:t>Generative </a:t>
            </a:r>
            <a:r>
              <a:rPr lang="en-IN" b="1" dirty="0" err="1" smtClean="0"/>
              <a:t>Adverserial</a:t>
            </a:r>
            <a:r>
              <a:rPr lang="en-IN" b="1" dirty="0" smtClean="0"/>
              <a:t> Network </a:t>
            </a:r>
            <a:r>
              <a:rPr lang="en-IN" dirty="0" smtClean="0"/>
              <a:t>structure methodology.</a:t>
            </a:r>
          </a:p>
          <a:p>
            <a:pPr marL="0" indent="0">
              <a:buNone/>
            </a:pPr>
            <a:endParaRPr lang="en-IN" dirty="0"/>
          </a:p>
          <a:p>
            <a:pPr marL="0" indent="0">
              <a:buNone/>
            </a:pPr>
            <a:r>
              <a:rPr lang="en-US" dirty="0" smtClean="0"/>
              <a:t>In the proposed adversarial nets framework, the </a:t>
            </a:r>
            <a:r>
              <a:rPr lang="en-US" b="1" dirty="0" smtClean="0"/>
              <a:t>generative model </a:t>
            </a:r>
            <a:r>
              <a:rPr lang="en-US" dirty="0" smtClean="0"/>
              <a:t>is pitted against an adversary: </a:t>
            </a:r>
            <a:r>
              <a:rPr lang="en-US" b="1" dirty="0" smtClean="0"/>
              <a:t>a discriminative model </a:t>
            </a:r>
            <a:r>
              <a:rPr lang="en-US" dirty="0" smtClean="0"/>
              <a:t>that learns to determine whether a sample is from the model distribution or the data distribution. Competition in this game drives both teams to improve their methods until the counterfeits are </a:t>
            </a:r>
            <a:r>
              <a:rPr lang="en-US" dirty="0" err="1" smtClean="0"/>
              <a:t>indistiguishable</a:t>
            </a:r>
            <a:r>
              <a:rPr lang="en-US" dirty="0" smtClean="0"/>
              <a:t> from the genuine article </a:t>
            </a:r>
            <a:r>
              <a:rPr lang="en-US" dirty="0" smtClean="0">
                <a:hlinkClick r:id="rId2" action="ppaction://hlinksldjump"/>
              </a:rPr>
              <a:t>[1]</a:t>
            </a:r>
            <a:r>
              <a:rPr lang="en-US" dirty="0" smtClean="0"/>
              <a:t>.</a:t>
            </a:r>
          </a:p>
          <a:p>
            <a:pPr marL="0" indent="0">
              <a:buNone/>
            </a:pPr>
            <a:endParaRPr lang="en-US" dirty="0" smtClean="0"/>
          </a:p>
          <a:p>
            <a:pPr marL="0" indent="0">
              <a:buNone/>
            </a:pPr>
            <a:r>
              <a:rPr lang="en-US" dirty="0" smtClean="0"/>
              <a:t>In this case, generative model generates samples by passing random noise through a multilayer perceptron, and the discriminative model is also a multilayer perceptron. Both models are trained using only the highly successful backpropagation and dropout algorithms </a:t>
            </a:r>
            <a:r>
              <a:rPr lang="en-US" dirty="0" smtClean="0">
                <a:hlinkClick r:id="rId2" action="ppaction://hlinksldjump"/>
              </a:rPr>
              <a:t>[2]</a:t>
            </a:r>
            <a:r>
              <a:rPr lang="en-US" dirty="0" smtClean="0"/>
              <a:t> and sample from the generative model using only forward propagation.</a:t>
            </a:r>
            <a:endParaRPr lang="en-GB" dirty="0"/>
          </a:p>
        </p:txBody>
      </p:sp>
    </p:spTree>
    <p:extLst>
      <p:ext uri="{BB962C8B-B14F-4D97-AF65-F5344CB8AC3E}">
        <p14:creationId xmlns:p14="http://schemas.microsoft.com/office/powerpoint/2010/main" val="29089256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610" y="685802"/>
            <a:ext cx="11915335" cy="5196382"/>
          </a:xfrm>
        </p:spPr>
      </p:pic>
    </p:spTree>
    <p:extLst>
      <p:ext uri="{BB962C8B-B14F-4D97-AF65-F5344CB8AC3E}">
        <p14:creationId xmlns:p14="http://schemas.microsoft.com/office/powerpoint/2010/main" val="30115162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t>Mini-max Iterative Function</a:t>
            </a:r>
            <a:endParaRPr lang="en-GB"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marL="0" indent="0">
                  <a:buNone/>
                </a:pPr>
                <a:r>
                  <a:rPr lang="en-IN" sz="2400" i="1" dirty="0" smtClean="0">
                    <a:latin typeface="Cambria Math" panose="02040503050406030204" pitchFamily="18" charset="0"/>
                  </a:rPr>
                  <a:t>Function for m</a:t>
                </a:r>
                <a:r>
                  <a:rPr lang="en-IN" sz="2400" b="0" i="1" dirty="0" smtClean="0">
                    <a:latin typeface="Cambria Math" panose="02040503050406030204" pitchFamily="18" charset="0"/>
                  </a:rPr>
                  <a:t>ini-max of Discriminator and Generator functions:</a:t>
                </a:r>
              </a:p>
              <a:p>
                <a:pPr marL="0" indent="0">
                  <a:buNone/>
                </a:pPr>
                <a:endParaRPr lang="en-IN" sz="240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𝑚𝑖𝑛</m:t>
                          </m:r>
                        </m:e>
                        <m:sub>
                          <m:r>
                            <a:rPr lang="en-IN" sz="2400" b="0" i="1" smtClean="0">
                              <a:latin typeface="Cambria Math" panose="02040503050406030204" pitchFamily="18" charset="0"/>
                            </a:rPr>
                            <m:t>𝐺</m:t>
                          </m:r>
                        </m:sub>
                      </m:sSub>
                      <m:r>
                        <a:rPr lang="en-IN" sz="2400" b="0" i="1" smtClean="0">
                          <a:latin typeface="Cambria Math" panose="02040503050406030204" pitchFamily="18" charset="0"/>
                        </a:rPr>
                        <m:t> </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𝑚𝑎𝑥</m:t>
                          </m:r>
                        </m:e>
                        <m:sub>
                          <m:r>
                            <a:rPr lang="en-IN" sz="2400" b="0" i="1" smtClean="0">
                              <a:latin typeface="Cambria Math" panose="02040503050406030204" pitchFamily="18" charset="0"/>
                            </a:rPr>
                            <m:t>𝐷</m:t>
                          </m:r>
                        </m:sub>
                      </m:sSub>
                      <m:r>
                        <a:rPr lang="en-IN" sz="2400" b="0" i="1" smtClean="0">
                          <a:latin typeface="Cambria Math" panose="02040503050406030204" pitchFamily="18" charset="0"/>
                        </a:rPr>
                        <m:t> </m:t>
                      </m:r>
                      <m:r>
                        <a:rPr lang="en-IN" sz="2400" b="0" i="1" smtClean="0">
                          <a:latin typeface="Cambria Math" panose="02040503050406030204" pitchFamily="18" charset="0"/>
                        </a:rPr>
                        <m:t>𝑉</m:t>
                      </m:r>
                      <m:d>
                        <m:dPr>
                          <m:ctrlPr>
                            <a:rPr lang="en-IN" sz="2400" b="0" i="1" smtClean="0">
                              <a:latin typeface="Cambria Math" panose="02040503050406030204" pitchFamily="18" charset="0"/>
                            </a:rPr>
                          </m:ctrlPr>
                        </m:dPr>
                        <m:e>
                          <m:r>
                            <a:rPr lang="en-IN" sz="2400" b="0" i="1" smtClean="0">
                              <a:latin typeface="Cambria Math" panose="02040503050406030204" pitchFamily="18" charset="0"/>
                            </a:rPr>
                            <m:t>𝐷</m:t>
                          </m:r>
                          <m:r>
                            <a:rPr lang="en-IN" sz="2400" b="0" i="1" smtClean="0">
                              <a:latin typeface="Cambria Math" panose="02040503050406030204" pitchFamily="18" charset="0"/>
                            </a:rPr>
                            <m:t>,</m:t>
                          </m:r>
                          <m:r>
                            <a:rPr lang="en-IN" sz="2400" b="0" i="1" smtClean="0">
                              <a:latin typeface="Cambria Math" panose="02040503050406030204" pitchFamily="18" charset="0"/>
                            </a:rPr>
                            <m:t>𝐺</m:t>
                          </m:r>
                        </m:e>
                      </m:d>
                      <m:r>
                        <a:rPr lang="en-IN" sz="2400" b="0" i="1"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𝐸</m:t>
                          </m:r>
                        </m:e>
                        <m:sub>
                          <m:r>
                            <a:rPr lang="en-IN" sz="2400" b="0" i="1" smtClean="0">
                              <a:latin typeface="Cambria Math" panose="02040503050406030204" pitchFamily="18" charset="0"/>
                            </a:rPr>
                            <m:t>𝑥</m:t>
                          </m:r>
                          <m:r>
                            <a:rPr lang="en-IN" sz="2400" b="0" i="1"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𝑃</m:t>
                              </m:r>
                            </m:e>
                            <m:sub>
                              <m:r>
                                <a:rPr lang="en-IN" sz="2400" b="0" i="1" smtClean="0">
                                  <a:latin typeface="Cambria Math" panose="02040503050406030204" pitchFamily="18" charset="0"/>
                                </a:rPr>
                                <m:t>𝑑𝑎𝑡𝑎</m:t>
                              </m:r>
                            </m:sub>
                          </m:sSub>
                          <m:r>
                            <a:rPr lang="en-IN" sz="2400" b="0" i="1" smtClean="0">
                              <a:latin typeface="Cambria Math" panose="02040503050406030204" pitchFamily="18" charset="0"/>
                            </a:rPr>
                            <m:t>(</m:t>
                          </m:r>
                          <m:r>
                            <a:rPr lang="en-IN" sz="2400" b="0" i="1" smtClean="0">
                              <a:latin typeface="Cambria Math" panose="02040503050406030204" pitchFamily="18" charset="0"/>
                            </a:rPr>
                            <m:t>𝑥</m:t>
                          </m:r>
                          <m:r>
                            <a:rPr lang="en-IN" sz="2400" b="0" i="1" smtClean="0">
                              <a:latin typeface="Cambria Math" panose="02040503050406030204" pitchFamily="18" charset="0"/>
                            </a:rPr>
                            <m:t>)</m:t>
                          </m:r>
                        </m:sub>
                      </m:sSub>
                      <m:r>
                        <a:rPr lang="en-IN" sz="2400" b="0" i="1" smtClean="0">
                          <a:latin typeface="Cambria Math" panose="02040503050406030204" pitchFamily="18" charset="0"/>
                        </a:rPr>
                        <m:t> [</m:t>
                      </m:r>
                      <m:func>
                        <m:funcPr>
                          <m:ctrlPr>
                            <a:rPr lang="en-IN" sz="2400" b="0" i="1" smtClean="0">
                              <a:latin typeface="Cambria Math" panose="02040503050406030204" pitchFamily="18" charset="0"/>
                            </a:rPr>
                          </m:ctrlPr>
                        </m:funcPr>
                        <m:fName>
                          <m:r>
                            <m:rPr>
                              <m:sty m:val="p"/>
                            </m:rPr>
                            <a:rPr lang="en-IN" sz="2400" b="0" i="0" smtClean="0">
                              <a:latin typeface="Cambria Math" panose="02040503050406030204" pitchFamily="18" charset="0"/>
                            </a:rPr>
                            <m:t>log</m:t>
                          </m:r>
                        </m:fName>
                        <m:e>
                          <m:r>
                            <a:rPr lang="en-IN" sz="2400" b="0" i="1" smtClean="0">
                              <a:latin typeface="Cambria Math" panose="02040503050406030204" pitchFamily="18" charset="0"/>
                            </a:rPr>
                            <m:t>𝐷</m:t>
                          </m:r>
                          <m:r>
                            <a:rPr lang="en-IN" sz="2400" b="0" i="1" smtClean="0">
                              <a:latin typeface="Cambria Math" panose="02040503050406030204" pitchFamily="18" charset="0"/>
                            </a:rPr>
                            <m:t>(</m:t>
                          </m:r>
                          <m:r>
                            <a:rPr lang="en-IN" sz="2400" b="0" i="1" smtClean="0">
                              <a:latin typeface="Cambria Math" panose="02040503050406030204" pitchFamily="18" charset="0"/>
                            </a:rPr>
                            <m:t>𝑥</m:t>
                          </m:r>
                          <m:r>
                            <a:rPr lang="en-IN" sz="2400" b="0" i="1" smtClean="0">
                              <a:latin typeface="Cambria Math" panose="02040503050406030204" pitchFamily="18" charset="0"/>
                            </a:rPr>
                            <m:t>)]</m:t>
                          </m:r>
                        </m:e>
                      </m:func>
                      <m:r>
                        <a:rPr lang="en-IN" sz="2400" b="0" i="1"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𝐸</m:t>
                          </m:r>
                        </m:e>
                        <m:sub>
                          <m:r>
                            <a:rPr lang="en-IN" sz="2400" b="0" i="1" smtClean="0">
                              <a:latin typeface="Cambria Math" panose="02040503050406030204" pitchFamily="18" charset="0"/>
                            </a:rPr>
                            <m:t>𝑧</m:t>
                          </m:r>
                          <m:r>
                            <a:rPr lang="en-IN" sz="2400" b="0" i="1" smtClean="0">
                              <a:latin typeface="Cambria Math" panose="02040503050406030204" pitchFamily="18" charset="0"/>
                            </a:rPr>
                            <m:t>~</m:t>
                          </m:r>
                          <m:sSub>
                            <m:sSubPr>
                              <m:ctrlPr>
                                <a:rPr lang="en-IN" sz="2400" b="0" i="1" smtClean="0">
                                  <a:latin typeface="Cambria Math" panose="02040503050406030204" pitchFamily="18" charset="0"/>
                                </a:rPr>
                              </m:ctrlPr>
                            </m:sSubPr>
                            <m:e>
                              <m:r>
                                <a:rPr lang="en-IN" sz="2400" b="0" i="1" smtClean="0">
                                  <a:latin typeface="Cambria Math" panose="02040503050406030204" pitchFamily="18" charset="0"/>
                                </a:rPr>
                                <m:t>𝑃</m:t>
                              </m:r>
                            </m:e>
                            <m:sub>
                              <m:r>
                                <a:rPr lang="en-IN" sz="2400" b="0" i="1" smtClean="0">
                                  <a:latin typeface="Cambria Math" panose="02040503050406030204" pitchFamily="18" charset="0"/>
                                </a:rPr>
                                <m:t>𝑧</m:t>
                              </m:r>
                            </m:sub>
                          </m:sSub>
                          <m:d>
                            <m:dPr>
                              <m:ctrlPr>
                                <a:rPr lang="en-IN" sz="2400" b="0" i="1" smtClean="0">
                                  <a:latin typeface="Cambria Math" panose="02040503050406030204" pitchFamily="18" charset="0"/>
                                </a:rPr>
                              </m:ctrlPr>
                            </m:dPr>
                            <m:e>
                              <m:r>
                                <a:rPr lang="en-IN" sz="2400" b="0" i="1" smtClean="0">
                                  <a:latin typeface="Cambria Math" panose="02040503050406030204" pitchFamily="18" charset="0"/>
                                </a:rPr>
                                <m:t>𝑧</m:t>
                              </m:r>
                            </m:e>
                          </m:d>
                        </m:sub>
                      </m:sSub>
                      <m:r>
                        <a:rPr lang="en-IN" sz="2400" b="0" i="1" smtClean="0">
                          <a:latin typeface="Cambria Math" panose="02040503050406030204" pitchFamily="18" charset="0"/>
                        </a:rPr>
                        <m:t> [</m:t>
                      </m:r>
                      <m:func>
                        <m:funcPr>
                          <m:ctrlPr>
                            <a:rPr lang="en-IN" sz="2400" b="0" i="1" smtClean="0">
                              <a:latin typeface="Cambria Math" panose="02040503050406030204" pitchFamily="18" charset="0"/>
                            </a:rPr>
                          </m:ctrlPr>
                        </m:funcPr>
                        <m:fName>
                          <m:r>
                            <m:rPr>
                              <m:sty m:val="p"/>
                            </m:rPr>
                            <a:rPr lang="en-IN" sz="2400" b="0" i="0" smtClean="0">
                              <a:latin typeface="Cambria Math" panose="02040503050406030204" pitchFamily="18" charset="0"/>
                            </a:rPr>
                            <m:t>log</m:t>
                          </m:r>
                        </m:fName>
                        <m:e>
                          <m:r>
                            <a:rPr lang="en-IN" sz="2400" b="0" i="1" smtClean="0">
                              <a:latin typeface="Cambria Math" panose="02040503050406030204" pitchFamily="18" charset="0"/>
                            </a:rPr>
                            <m:t>(1 − </m:t>
                          </m:r>
                          <m:r>
                            <a:rPr lang="en-IN" sz="2400" b="0" i="1" smtClean="0">
                              <a:latin typeface="Cambria Math" panose="02040503050406030204" pitchFamily="18" charset="0"/>
                            </a:rPr>
                            <m:t>𝐷</m:t>
                          </m:r>
                          <m:d>
                            <m:dPr>
                              <m:ctrlPr>
                                <a:rPr lang="en-IN" sz="2400" b="0" i="1" smtClean="0">
                                  <a:latin typeface="Cambria Math" panose="02040503050406030204" pitchFamily="18" charset="0"/>
                                </a:rPr>
                              </m:ctrlPr>
                            </m:dPr>
                            <m:e>
                              <m:r>
                                <a:rPr lang="en-IN" sz="2400" b="0" i="1" smtClean="0">
                                  <a:latin typeface="Cambria Math" panose="02040503050406030204" pitchFamily="18" charset="0"/>
                                </a:rPr>
                                <m:t>𝐺</m:t>
                              </m:r>
                              <m:r>
                                <a:rPr lang="en-IN" sz="2400" b="0" i="1" smtClean="0">
                                  <a:latin typeface="Cambria Math" panose="02040503050406030204" pitchFamily="18" charset="0"/>
                                </a:rPr>
                                <m:t>(</m:t>
                              </m:r>
                              <m:r>
                                <a:rPr lang="en-IN" sz="2400" b="0" i="1" smtClean="0">
                                  <a:latin typeface="Cambria Math" panose="02040503050406030204" pitchFamily="18" charset="0"/>
                                </a:rPr>
                                <m:t>𝑧</m:t>
                              </m:r>
                            </m:e>
                          </m:d>
                          <m:r>
                            <a:rPr lang="en-IN" sz="2400" b="0" i="1" smtClean="0">
                              <a:latin typeface="Cambria Math" panose="02040503050406030204" pitchFamily="18" charset="0"/>
                            </a:rPr>
                            <m:t>))]</m:t>
                          </m:r>
                        </m:e>
                      </m:func>
                    </m:oMath>
                  </m:oMathPara>
                </a14:m>
                <a:endParaRPr lang="en-IN" sz="2400" b="0" dirty="0" smtClean="0"/>
              </a:p>
              <a:p>
                <a:pPr marL="0" indent="0">
                  <a:buNone/>
                </a:pPr>
                <a:endParaRPr lang="en-IN" sz="2400" i="1" dirty="0" smtClean="0">
                  <a:latin typeface="Cambria Math" panose="02040503050406030204" pitchFamily="18" charset="0"/>
                  <a:ea typeface="Cambria Math" panose="02040503050406030204" pitchFamily="18" charset="0"/>
                </a:endParaRPr>
              </a:p>
              <a:p>
                <a:pPr marL="0" indent="0">
                  <a:buNone/>
                </a:pPr>
                <a:r>
                  <a:rPr lang="en-IN" sz="2400" i="1" dirty="0" smtClean="0">
                    <a:latin typeface="Cambria Math" panose="02040503050406030204" pitchFamily="18" charset="0"/>
                    <a:ea typeface="Cambria Math" panose="02040503050406030204" pitchFamily="18" charset="0"/>
                  </a:rPr>
                  <a:t>Legend:	</a:t>
                </a:r>
                <a:r>
                  <a:rPr lang="en-IN" sz="2400" i="1" dirty="0" err="1">
                    <a:latin typeface="Cambria Math" panose="02040503050406030204" pitchFamily="18" charset="0"/>
                    <a:ea typeface="Cambria Math" panose="02040503050406030204" pitchFamily="18" charset="0"/>
                  </a:rPr>
                  <a:t>p</a:t>
                </a:r>
                <a:r>
                  <a:rPr lang="en-IN" sz="2400" i="1" baseline="-25000" dirty="0" err="1" smtClean="0">
                    <a:latin typeface="Cambria Math" panose="02040503050406030204" pitchFamily="18" charset="0"/>
                    <a:ea typeface="Cambria Math" panose="02040503050406030204" pitchFamily="18" charset="0"/>
                  </a:rPr>
                  <a:t>z</a:t>
                </a:r>
                <a:r>
                  <a:rPr lang="en-IN" sz="2400" i="1" dirty="0" smtClean="0">
                    <a:latin typeface="Cambria Math" panose="02040503050406030204" pitchFamily="18" charset="0"/>
                    <a:ea typeface="Cambria Math" panose="02040503050406030204" pitchFamily="18" charset="0"/>
                  </a:rPr>
                  <a:t>(z) : noise sample space</a:t>
                </a:r>
              </a:p>
              <a:p>
                <a:pPr marL="0" indent="0">
                  <a:buNone/>
                </a:pPr>
                <a:r>
                  <a:rPr lang="en-IN" sz="2400" i="1" dirty="0">
                    <a:latin typeface="Cambria Math" panose="02040503050406030204" pitchFamily="18" charset="0"/>
                    <a:ea typeface="Cambria Math" panose="02040503050406030204" pitchFamily="18" charset="0"/>
                  </a:rPr>
                  <a:t>	</a:t>
                </a:r>
                <a:r>
                  <a:rPr lang="en-IN" sz="2400" i="1" dirty="0" smtClean="0">
                    <a:latin typeface="Cambria Math" panose="02040503050406030204" pitchFamily="18" charset="0"/>
                    <a:ea typeface="Cambria Math" panose="02040503050406030204" pitchFamily="18" charset="0"/>
                  </a:rPr>
                  <a:t>	</a:t>
                </a:r>
                <a:r>
                  <a:rPr lang="en-IN" sz="2400" i="1" dirty="0" err="1" smtClean="0">
                    <a:latin typeface="Cambria Math" panose="02040503050406030204" pitchFamily="18" charset="0"/>
                    <a:ea typeface="Cambria Math" panose="02040503050406030204" pitchFamily="18" charset="0"/>
                  </a:rPr>
                  <a:t>p</a:t>
                </a:r>
                <a:r>
                  <a:rPr lang="en-IN" sz="2400" i="1" baseline="-25000" dirty="0" err="1" smtClean="0">
                    <a:latin typeface="Cambria Math" panose="02040503050406030204" pitchFamily="18" charset="0"/>
                    <a:ea typeface="Cambria Math" panose="02040503050406030204" pitchFamily="18" charset="0"/>
                  </a:rPr>
                  <a:t>g</a:t>
                </a:r>
                <a:r>
                  <a:rPr lang="en-IN" sz="2400" i="1" dirty="0" smtClean="0">
                    <a:latin typeface="Cambria Math" panose="02040503050406030204" pitchFamily="18" charset="0"/>
                    <a:ea typeface="Cambria Math" panose="02040503050406030204" pitchFamily="18" charset="0"/>
                  </a:rPr>
                  <a:t>(x) : general distribution over input sample x</a:t>
                </a:r>
              </a:p>
              <a:p>
                <a:pPr marL="0" indent="0">
                  <a:buNone/>
                </a:pPr>
                <a:r>
                  <a:rPr lang="en-IN" sz="2400" i="1" dirty="0">
                    <a:latin typeface="Cambria Math" panose="02040503050406030204" pitchFamily="18" charset="0"/>
                    <a:ea typeface="Cambria Math" panose="02040503050406030204" pitchFamily="18" charset="0"/>
                  </a:rPr>
                  <a:t>	</a:t>
                </a:r>
                <a:r>
                  <a:rPr lang="en-IN" sz="2400" i="1" dirty="0" smtClean="0">
                    <a:latin typeface="Cambria Math" panose="02040503050406030204" pitchFamily="18" charset="0"/>
                    <a:ea typeface="Cambria Math" panose="02040503050406030204" pitchFamily="18" charset="0"/>
                  </a:rPr>
                  <a:t>	G(z) : Generator function over noise [mapping : G(z;</a:t>
                </a:r>
                <a:r>
                  <a:rPr lang="el-GR" sz="2400" i="1" dirty="0" smtClean="0">
                    <a:latin typeface="Cambria Math" panose="02040503050406030204" pitchFamily="18" charset="0"/>
                    <a:ea typeface="Cambria Math" panose="02040503050406030204" pitchFamily="18" charset="0"/>
                  </a:rPr>
                  <a:t>θ</a:t>
                </a:r>
                <a:r>
                  <a:rPr lang="en-IN" sz="2400" i="1" baseline="-25000" dirty="0" smtClean="0">
                    <a:latin typeface="Cambria Math" panose="02040503050406030204" pitchFamily="18" charset="0"/>
                    <a:ea typeface="Cambria Math" panose="02040503050406030204" pitchFamily="18" charset="0"/>
                  </a:rPr>
                  <a:t>g</a:t>
                </a:r>
                <a:r>
                  <a:rPr lang="en-IN" sz="2400" i="1" dirty="0" smtClean="0">
                    <a:latin typeface="Cambria Math" panose="02040503050406030204" pitchFamily="18" charset="0"/>
                    <a:ea typeface="Cambria Math" panose="02040503050406030204" pitchFamily="18" charset="0"/>
                  </a:rPr>
                  <a:t>)]  </a:t>
                </a:r>
              </a:p>
              <a:p>
                <a:pPr marL="0" indent="0">
                  <a:buNone/>
                </a:pPr>
                <a:r>
                  <a:rPr lang="en-IN" sz="2400" i="1" dirty="0">
                    <a:latin typeface="Cambria Math" panose="02040503050406030204" pitchFamily="18" charset="0"/>
                    <a:ea typeface="Cambria Math" panose="02040503050406030204" pitchFamily="18" charset="0"/>
                  </a:rPr>
                  <a:t>	</a:t>
                </a:r>
                <a:r>
                  <a:rPr lang="en-IN" sz="2400" i="1" dirty="0" smtClean="0">
                    <a:latin typeface="Cambria Math" panose="02040503050406030204" pitchFamily="18" charset="0"/>
                    <a:ea typeface="Cambria Math" panose="02040503050406030204" pitchFamily="18" charset="0"/>
                  </a:rPr>
                  <a:t>	D(x) : Discriminator function over input [mapping : D(x;</a:t>
                </a:r>
                <a:r>
                  <a:rPr lang="el-GR" sz="2400" i="1" dirty="0" smtClean="0">
                    <a:latin typeface="Cambria Math" panose="02040503050406030204" pitchFamily="18" charset="0"/>
                    <a:ea typeface="Cambria Math" panose="02040503050406030204" pitchFamily="18" charset="0"/>
                  </a:rPr>
                  <a:t>θ</a:t>
                </a:r>
                <a:r>
                  <a:rPr lang="en-IN" sz="2400" i="1" baseline="-25000" dirty="0">
                    <a:latin typeface="Cambria Math" panose="02040503050406030204" pitchFamily="18" charset="0"/>
                    <a:ea typeface="Cambria Math" panose="02040503050406030204" pitchFamily="18" charset="0"/>
                  </a:rPr>
                  <a:t>d</a:t>
                </a:r>
                <a:r>
                  <a:rPr lang="en-IN" sz="2400" i="1" dirty="0" smtClean="0">
                    <a:latin typeface="Cambria Math" panose="02040503050406030204" pitchFamily="18" charset="0"/>
                    <a:ea typeface="Cambria Math" panose="02040503050406030204" pitchFamily="18" charset="0"/>
                  </a:rPr>
                  <a:t>)] </a:t>
                </a:r>
                <a:endParaRPr lang="en-GB" sz="2400" i="1" dirty="0">
                  <a:latin typeface="Cambria Math" panose="02040503050406030204" pitchFamily="18" charset="0"/>
                  <a:ea typeface="Cambria Math" panose="020405030504060302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28" t="-1961"/>
                </a:stretch>
              </a:blipFill>
            </p:spPr>
            <p:txBody>
              <a:bodyPr/>
              <a:lstStyle/>
              <a:p>
                <a:r>
                  <a:rPr lang="en-GB">
                    <a:noFill/>
                  </a:rPr>
                  <a:t> </a:t>
                </a:r>
              </a:p>
            </p:txBody>
          </p:sp>
        </mc:Fallback>
      </mc:AlternateContent>
    </p:spTree>
    <p:extLst>
      <p:ext uri="{BB962C8B-B14F-4D97-AF65-F5344CB8AC3E}">
        <p14:creationId xmlns:p14="http://schemas.microsoft.com/office/powerpoint/2010/main" val="21689543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4326" y="0"/>
            <a:ext cx="10515600" cy="1325563"/>
          </a:xfrm>
        </p:spPr>
        <p:txBody>
          <a:bodyPr/>
          <a:lstStyle/>
          <a:p>
            <a:pPr algn="ctr"/>
            <a:r>
              <a:rPr lang="en-IN" dirty="0" smtClean="0"/>
              <a:t>Project </a:t>
            </a:r>
            <a:r>
              <a:rPr lang="en-IN" dirty="0" err="1" smtClean="0"/>
              <a:t>Heirarchy</a:t>
            </a:r>
            <a:r>
              <a:rPr lang="en-IN" dirty="0" smtClean="0"/>
              <a:t> and Process Flow</a:t>
            </a:r>
            <a:endParaRPr lang="en-GB" dirty="0"/>
          </a:p>
        </p:txBody>
      </p:sp>
      <p:sp>
        <p:nvSpPr>
          <p:cNvPr id="3" name="Content Placeholder 2"/>
          <p:cNvSpPr>
            <a:spLocks noGrp="1"/>
          </p:cNvSpPr>
          <p:nvPr>
            <p:ph idx="1"/>
          </p:nvPr>
        </p:nvSpPr>
        <p:spPr>
          <a:xfrm>
            <a:off x="864326" y="1635238"/>
            <a:ext cx="10515600" cy="4779630"/>
          </a:xfrm>
        </p:spPr>
        <p:txBody>
          <a:bodyPr>
            <a:normAutofit fontScale="55000" lnSpcReduction="20000"/>
          </a:bodyPr>
          <a:lstStyle/>
          <a:p>
            <a:pPr marL="514350" indent="-514350">
              <a:buFont typeface="+mj-lt"/>
              <a:buAutoNum type="arabicPeriod"/>
            </a:pPr>
            <a:r>
              <a:rPr lang="en-IN" sz="3600" dirty="0" smtClean="0"/>
              <a:t>Obtain </a:t>
            </a:r>
            <a:r>
              <a:rPr lang="en-IN" sz="3600" dirty="0" err="1" smtClean="0"/>
              <a:t>TFRecord</a:t>
            </a:r>
            <a:r>
              <a:rPr lang="en-IN" sz="3600" dirty="0" smtClean="0"/>
              <a:t> dataset for speech (sc09 taken in this case).*</a:t>
            </a:r>
          </a:p>
          <a:p>
            <a:pPr marL="514350" indent="-514350">
              <a:buFont typeface="+mj-lt"/>
              <a:buAutoNum type="arabicPeriod"/>
            </a:pPr>
            <a:r>
              <a:rPr lang="en-IN" sz="3600" dirty="0" smtClean="0"/>
              <a:t>Convert it to tensor </a:t>
            </a:r>
            <a:r>
              <a:rPr lang="en-IN" sz="3600" dirty="0" err="1" smtClean="0"/>
              <a:t>feedable</a:t>
            </a:r>
            <a:r>
              <a:rPr lang="en-IN" sz="3600" dirty="0" smtClean="0"/>
              <a:t> value (in this case spectrogram methodology applied).</a:t>
            </a:r>
          </a:p>
          <a:p>
            <a:pPr marL="514350" indent="-514350">
              <a:buFont typeface="+mj-lt"/>
              <a:buAutoNum type="arabicPeriod"/>
            </a:pPr>
            <a:r>
              <a:rPr lang="en-IN" sz="3600" dirty="0" smtClean="0"/>
              <a:t>Pass to the GAN Discriminator’s input as feed and define random Gaussian noise for Generator model.</a:t>
            </a:r>
          </a:p>
          <a:p>
            <a:pPr marL="514350" indent="-514350">
              <a:buFont typeface="+mj-lt"/>
              <a:buAutoNum type="arabicPeriod"/>
            </a:pPr>
            <a:r>
              <a:rPr lang="en-IN" sz="3600" dirty="0" smtClean="0"/>
              <a:t>Begin the training over random seed sample set from the input space.</a:t>
            </a:r>
          </a:p>
          <a:p>
            <a:pPr marL="514350" indent="-514350">
              <a:buFont typeface="+mj-lt"/>
              <a:buAutoNum type="arabicPeriod"/>
            </a:pPr>
            <a:r>
              <a:rPr lang="en-IN" sz="3600" dirty="0"/>
              <a:t>The models pass them through downscaling and upscaling convolutions respectively</a:t>
            </a:r>
            <a:r>
              <a:rPr lang="en-IN" sz="3600" dirty="0" smtClean="0"/>
              <a:t>.</a:t>
            </a:r>
          </a:p>
          <a:p>
            <a:pPr marL="514350" indent="-514350">
              <a:buFont typeface="+mj-lt"/>
              <a:buAutoNum type="arabicPeriod"/>
            </a:pPr>
            <a:r>
              <a:rPr lang="en-IN" sz="3600" dirty="0" smtClean="0"/>
              <a:t>Backup checkpoints and generate preview audio samples for every 60 minutes of training.</a:t>
            </a:r>
          </a:p>
          <a:p>
            <a:pPr marL="514350" indent="-514350">
              <a:buFont typeface="+mj-lt"/>
              <a:buAutoNum type="arabicPeriod"/>
            </a:pPr>
            <a:r>
              <a:rPr lang="en-IN" sz="3600" dirty="0" smtClean="0"/>
              <a:t>For each preview audio sample, convert it to temporary spectrogram for error comparison.</a:t>
            </a:r>
          </a:p>
          <a:p>
            <a:pPr marL="514350" indent="-514350">
              <a:buFont typeface="+mj-lt"/>
              <a:buAutoNum type="arabicPeriod"/>
            </a:pPr>
            <a:r>
              <a:rPr lang="en-IN" sz="3600" dirty="0" smtClean="0"/>
              <a:t>After training to a certain inception point, crop out 1 second clips from random given number of previews (in order of their creation) and concatenate them under summary clip. The </a:t>
            </a:r>
            <a:r>
              <a:rPr lang="en-IN" sz="3600" dirty="0"/>
              <a:t>summary clips are presented in this presentation to show evolution of network over </a:t>
            </a:r>
            <a:r>
              <a:rPr lang="en-IN" sz="3600" dirty="0" smtClean="0"/>
              <a:t>time.</a:t>
            </a:r>
          </a:p>
          <a:p>
            <a:pPr marL="514350" indent="-514350">
              <a:buFont typeface="+mj-lt"/>
              <a:buAutoNum type="arabicPeriod"/>
            </a:pPr>
            <a:r>
              <a:rPr lang="en-IN" sz="3600" dirty="0" smtClean="0"/>
              <a:t>Reset the hyper parameter and start training over another set of input feed.</a:t>
            </a:r>
            <a:endParaRPr lang="en-IN" sz="3600" dirty="0"/>
          </a:p>
          <a:p>
            <a:pPr marL="0" indent="0">
              <a:buNone/>
            </a:pPr>
            <a:endParaRPr lang="en-IN" dirty="0"/>
          </a:p>
          <a:p>
            <a:pPr marL="0" indent="0">
              <a:buNone/>
            </a:pPr>
            <a:endParaRPr lang="en-IN" sz="3300" dirty="0" smtClean="0"/>
          </a:p>
          <a:p>
            <a:pPr marL="0" indent="0">
              <a:buNone/>
            </a:pPr>
            <a:r>
              <a:rPr lang="en-IN" sz="3300" dirty="0"/>
              <a:t>*This implementation is </a:t>
            </a:r>
            <a:r>
              <a:rPr lang="en-IN" sz="3300" dirty="0" err="1"/>
              <a:t>tensorflow</a:t>
            </a:r>
            <a:r>
              <a:rPr lang="en-IN" sz="3300" dirty="0"/>
              <a:t> library oriented and thus requires usage of dataset in </a:t>
            </a:r>
            <a:r>
              <a:rPr lang="en-IN" sz="3300" dirty="0" err="1"/>
              <a:t>TFRecord</a:t>
            </a:r>
            <a:r>
              <a:rPr lang="en-IN" sz="3300" dirty="0"/>
              <a:t> format</a:t>
            </a:r>
            <a:r>
              <a:rPr lang="en-IN" sz="3300" dirty="0" smtClean="0"/>
              <a:t>.</a:t>
            </a:r>
            <a:endParaRPr lang="en-IN" sz="3300" baseline="30000" dirty="0" smtClean="0"/>
          </a:p>
        </p:txBody>
      </p:sp>
    </p:spTree>
    <p:extLst>
      <p:ext uri="{BB962C8B-B14F-4D97-AF65-F5344CB8AC3E}">
        <p14:creationId xmlns:p14="http://schemas.microsoft.com/office/powerpoint/2010/main" val="41981152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03238"/>
            <a:ext cx="10515600" cy="917600"/>
          </a:xfrm>
        </p:spPr>
        <p:txBody>
          <a:bodyPr/>
          <a:lstStyle/>
          <a:p>
            <a:pPr algn="ctr"/>
            <a:r>
              <a:rPr lang="en-IN" dirty="0" smtClean="0"/>
              <a:t>Experiments and Inferences</a:t>
            </a:r>
            <a:endParaRPr lang="en-GB" dirty="0"/>
          </a:p>
        </p:txBody>
      </p:sp>
      <p:sp>
        <p:nvSpPr>
          <p:cNvPr id="5" name="Content Placeholder 4"/>
          <p:cNvSpPr>
            <a:spLocks noGrp="1"/>
          </p:cNvSpPr>
          <p:nvPr>
            <p:ph idx="1"/>
          </p:nvPr>
        </p:nvSpPr>
        <p:spPr>
          <a:xfrm>
            <a:off x="838200" y="1885071"/>
            <a:ext cx="10515600" cy="4593102"/>
          </a:xfrm>
        </p:spPr>
        <p:txBody>
          <a:bodyPr>
            <a:normAutofit/>
          </a:bodyPr>
          <a:lstStyle/>
          <a:p>
            <a:pPr lvl="0"/>
            <a:r>
              <a:rPr lang="en-IN" dirty="0" smtClean="0"/>
              <a:t>3 experiments were conducted with differing labels and speech accents.</a:t>
            </a:r>
            <a:endParaRPr lang="en-GB" dirty="0" smtClean="0"/>
          </a:p>
          <a:p>
            <a:pPr marL="971550" lvl="1" indent="-514350">
              <a:buFont typeface="+mj-lt"/>
              <a:buAutoNum type="romanUcPeriod"/>
            </a:pPr>
            <a:r>
              <a:rPr lang="en-IN" dirty="0" smtClean="0"/>
              <a:t>Correct sc09 labels, English UK accent</a:t>
            </a:r>
            <a:endParaRPr lang="en-GB" dirty="0" smtClean="0"/>
          </a:p>
          <a:p>
            <a:pPr marL="914400" lvl="1" indent="-457200">
              <a:buFont typeface="+mj-lt"/>
              <a:buAutoNum type="romanUcPeriod"/>
            </a:pPr>
            <a:r>
              <a:rPr lang="en-IN" dirty="0" smtClean="0"/>
              <a:t>Correct sc09 labels, English merged accents (Scottish male, UK female, Welsh male, Australian female, etc.)</a:t>
            </a:r>
            <a:endParaRPr lang="en-GB" dirty="0" smtClean="0"/>
          </a:p>
          <a:p>
            <a:pPr marL="914400" lvl="1" indent="-457200">
              <a:buFont typeface="+mj-lt"/>
              <a:buAutoNum type="romanUcPeriod"/>
            </a:pPr>
            <a:r>
              <a:rPr lang="en-IN" dirty="0" smtClean="0"/>
              <a:t>Incorrect sc09 labels, English UK accent [test for label error handling</a:t>
            </a:r>
            <a:r>
              <a:rPr lang="en-IN" baseline="30000" dirty="0" smtClean="0"/>
              <a:t>##</a:t>
            </a:r>
            <a:r>
              <a:rPr lang="en-IN" dirty="0" smtClean="0"/>
              <a:t>]</a:t>
            </a:r>
          </a:p>
          <a:p>
            <a:pPr marL="457200" lvl="1" indent="0">
              <a:buNone/>
            </a:pPr>
            <a:endParaRPr lang="en-IN" dirty="0" smtClean="0"/>
          </a:p>
          <a:p>
            <a:pPr lvl="0"/>
            <a:r>
              <a:rPr lang="en-IN" dirty="0" smtClean="0"/>
              <a:t>Observations on models trained for each sample space, are provided further in table in a concise manner.</a:t>
            </a:r>
            <a:endParaRPr lang="en-GB" dirty="0" smtClean="0"/>
          </a:p>
          <a:p>
            <a:pPr marL="0" indent="0">
              <a:buNone/>
            </a:pPr>
            <a:endParaRPr lang="en-IN" dirty="0" smtClean="0"/>
          </a:p>
          <a:p>
            <a:pPr marL="0" indent="0">
              <a:buNone/>
            </a:pPr>
            <a:r>
              <a:rPr lang="en-IN" sz="2000" dirty="0" smtClean="0"/>
              <a:t>## Accounted for </a:t>
            </a:r>
            <a:r>
              <a:rPr lang="en-IN" sz="2000" dirty="0" smtClean="0">
                <a:hlinkClick r:id="rId2" action="ppaction://hlinksldjump"/>
              </a:rPr>
              <a:t>here</a:t>
            </a:r>
            <a:endParaRPr lang="en-GB" dirty="0"/>
          </a:p>
        </p:txBody>
      </p:sp>
    </p:spTree>
    <p:extLst>
      <p:ext uri="{BB962C8B-B14F-4D97-AF65-F5344CB8AC3E}">
        <p14:creationId xmlns:p14="http://schemas.microsoft.com/office/powerpoint/2010/main" val="22731049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52694490"/>
              </p:ext>
            </p:extLst>
          </p:nvPr>
        </p:nvGraphicFramePr>
        <p:xfrm>
          <a:off x="838200" y="693161"/>
          <a:ext cx="10515600" cy="4485640"/>
        </p:xfrm>
        <a:graphic>
          <a:graphicData uri="http://schemas.openxmlformats.org/drawingml/2006/table">
            <a:tbl>
              <a:tblPr firstRow="1" bandRow="1">
                <a:tableStyleId>{5C22544A-7EE6-4342-B048-85BDC9FD1C3A}</a:tableStyleId>
              </a:tblPr>
              <a:tblGrid>
                <a:gridCol w="3694611">
                  <a:extLst>
                    <a:ext uri="{9D8B030D-6E8A-4147-A177-3AD203B41FA5}">
                      <a16:colId xmlns:a16="http://schemas.microsoft.com/office/drawing/2014/main" val="475327697"/>
                    </a:ext>
                  </a:extLst>
                </a:gridCol>
                <a:gridCol w="3315789">
                  <a:extLst>
                    <a:ext uri="{9D8B030D-6E8A-4147-A177-3AD203B41FA5}">
                      <a16:colId xmlns:a16="http://schemas.microsoft.com/office/drawing/2014/main" val="1002080839"/>
                    </a:ext>
                  </a:extLst>
                </a:gridCol>
                <a:gridCol w="3505200">
                  <a:extLst>
                    <a:ext uri="{9D8B030D-6E8A-4147-A177-3AD203B41FA5}">
                      <a16:colId xmlns:a16="http://schemas.microsoft.com/office/drawing/2014/main" val="206492701"/>
                    </a:ext>
                  </a:extLst>
                </a:gridCol>
              </a:tblGrid>
              <a:tr h="370840">
                <a:tc>
                  <a:txBody>
                    <a:bodyPr/>
                    <a:lstStyle/>
                    <a:p>
                      <a:r>
                        <a:rPr lang="en-IN" dirty="0" smtClean="0"/>
                        <a:t>Correct</a:t>
                      </a:r>
                      <a:r>
                        <a:rPr lang="en-IN" baseline="0" dirty="0" smtClean="0"/>
                        <a:t> label UK Accent</a:t>
                      </a:r>
                      <a:endParaRPr lang="en-GB" dirty="0"/>
                    </a:p>
                  </a:txBody>
                  <a:tcPr/>
                </a:tc>
                <a:tc>
                  <a:txBody>
                    <a:bodyPr/>
                    <a:lstStyle/>
                    <a:p>
                      <a:r>
                        <a:rPr lang="en-IN" dirty="0" smtClean="0"/>
                        <a:t>Correct label</a:t>
                      </a:r>
                      <a:r>
                        <a:rPr lang="en-IN" baseline="0" dirty="0" smtClean="0"/>
                        <a:t> Merged Accent</a:t>
                      </a:r>
                      <a:endParaRPr lang="en-GB" dirty="0"/>
                    </a:p>
                  </a:txBody>
                  <a:tcPr/>
                </a:tc>
                <a:tc>
                  <a:txBody>
                    <a:bodyPr/>
                    <a:lstStyle/>
                    <a:p>
                      <a:r>
                        <a:rPr lang="en-IN" dirty="0" smtClean="0"/>
                        <a:t>Incorrect</a:t>
                      </a:r>
                      <a:r>
                        <a:rPr lang="en-IN" baseline="0" dirty="0" smtClean="0"/>
                        <a:t> Label</a:t>
                      </a:r>
                      <a:endParaRPr lang="en-GB" dirty="0"/>
                    </a:p>
                  </a:txBody>
                  <a:tcPr/>
                </a:tc>
                <a:extLst>
                  <a:ext uri="{0D108BD9-81ED-4DB2-BD59-A6C34878D82A}">
                    <a16:rowId xmlns:a16="http://schemas.microsoft.com/office/drawing/2014/main" val="1854098439"/>
                  </a:ext>
                </a:extLst>
              </a:tr>
              <a:tr h="370840">
                <a:tc>
                  <a:txBody>
                    <a:bodyPr/>
                    <a:lstStyle/>
                    <a:p>
                      <a:r>
                        <a:rPr lang="en-IN" dirty="0" smtClean="0"/>
                        <a:t>The spectrogram analysis</a:t>
                      </a:r>
                      <a:r>
                        <a:rPr lang="en-IN" baseline="0" dirty="0" smtClean="0"/>
                        <a:t> reveals that the generated previews had almost similar, if not the same spectrogram images</a:t>
                      </a:r>
                    </a:p>
                    <a:p>
                      <a:endParaRPr lang="en-IN" baseline="0" dirty="0" smtClean="0"/>
                    </a:p>
                    <a:p>
                      <a:r>
                        <a:rPr lang="en-IN" baseline="0" dirty="0" smtClean="0"/>
                        <a:t>Error rate: 14% approximate</a:t>
                      </a:r>
                      <a:endParaRPr lang="en-GB" dirty="0"/>
                    </a:p>
                  </a:txBody>
                  <a:tcPr/>
                </a:tc>
                <a:tc>
                  <a:txBody>
                    <a:bodyPr/>
                    <a:lstStyle/>
                    <a:p>
                      <a:r>
                        <a:rPr lang="en-IN" dirty="0" smtClean="0"/>
                        <a:t>The spectrogram analysis</a:t>
                      </a:r>
                      <a:r>
                        <a:rPr lang="en-IN" baseline="0" dirty="0" smtClean="0"/>
                        <a:t> had significant bump in errors, mostly due to overlapping sample space.</a:t>
                      </a:r>
                    </a:p>
                    <a:p>
                      <a:endParaRPr lang="en-IN" baseline="0" dirty="0" smtClean="0"/>
                    </a:p>
                    <a:p>
                      <a:endParaRPr lang="en-IN" baseline="0" dirty="0" smtClean="0"/>
                    </a:p>
                    <a:p>
                      <a:r>
                        <a:rPr lang="en-IN" baseline="0" dirty="0" smtClean="0"/>
                        <a:t>Error rate: 23% approximate</a:t>
                      </a:r>
                    </a:p>
                  </a:txBody>
                  <a:tcPr/>
                </a:tc>
                <a:tc>
                  <a:txBody>
                    <a:bodyPr/>
                    <a:lstStyle/>
                    <a:p>
                      <a:r>
                        <a:rPr lang="en-IN" dirty="0" smtClean="0"/>
                        <a:t>The resultant</a:t>
                      </a:r>
                      <a:r>
                        <a:rPr lang="en-IN" baseline="0" dirty="0" smtClean="0"/>
                        <a:t> spectrogram were distinctive and variant from the input space.</a:t>
                      </a:r>
                    </a:p>
                    <a:p>
                      <a:endParaRPr lang="en-IN" baseline="0" dirty="0" smtClean="0"/>
                    </a:p>
                    <a:p>
                      <a:endParaRPr lang="en-IN" dirty="0" smtClean="0"/>
                    </a:p>
                    <a:p>
                      <a:r>
                        <a:rPr lang="en-IN" dirty="0" smtClean="0"/>
                        <a:t>Error rate: 73% </a:t>
                      </a:r>
                      <a:r>
                        <a:rPr lang="en-IN" baseline="0" dirty="0" smtClean="0"/>
                        <a:t>approximate</a:t>
                      </a:r>
                      <a:endParaRPr lang="en-GB" dirty="0"/>
                    </a:p>
                  </a:txBody>
                  <a:tcPr/>
                </a:tc>
                <a:extLst>
                  <a:ext uri="{0D108BD9-81ED-4DB2-BD59-A6C34878D82A}">
                    <a16:rowId xmlns:a16="http://schemas.microsoft.com/office/drawing/2014/main" val="1601286807"/>
                  </a:ext>
                </a:extLst>
              </a:tr>
              <a:tr h="370840">
                <a:tc>
                  <a:txBody>
                    <a:bodyPr/>
                    <a:lstStyle/>
                    <a:p>
                      <a:r>
                        <a:rPr lang="en-IN" dirty="0" smtClean="0"/>
                        <a:t>The preview samples showed incomprehensible</a:t>
                      </a:r>
                      <a:r>
                        <a:rPr lang="en-IN" baseline="0" dirty="0" smtClean="0"/>
                        <a:t> data with random peaks of noise.</a:t>
                      </a:r>
                    </a:p>
                    <a:p>
                      <a:endParaRPr lang="en-IN" baseline="0" dirty="0" smtClean="0"/>
                    </a:p>
                    <a:p>
                      <a:r>
                        <a:rPr lang="en-IN" dirty="0" smtClean="0"/>
                        <a:t>Result:</a:t>
                      </a:r>
                      <a:r>
                        <a:rPr lang="en-IN" baseline="0" dirty="0" smtClean="0"/>
                        <a:t> noise during expected speech</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The preview samples consisted of random</a:t>
                      </a:r>
                      <a:r>
                        <a:rPr lang="en-IN" baseline="0" dirty="0" smtClean="0"/>
                        <a:t> noise peaks.</a:t>
                      </a:r>
                    </a:p>
                    <a:p>
                      <a:endParaRPr lang="en-IN" dirty="0" smtClean="0"/>
                    </a:p>
                    <a:p>
                      <a:endParaRPr lang="en-IN" dirty="0" smtClean="0"/>
                    </a:p>
                    <a:p>
                      <a:r>
                        <a:rPr lang="en-IN" dirty="0" smtClean="0"/>
                        <a:t>Result:</a:t>
                      </a:r>
                      <a:r>
                        <a:rPr lang="en-IN" baseline="0" dirty="0" smtClean="0"/>
                        <a:t> random noise</a:t>
                      </a:r>
                      <a:endParaRPr lang="en-GB" dirty="0"/>
                    </a:p>
                  </a:txBody>
                  <a:tcPr/>
                </a:tc>
                <a:tc>
                  <a:txBody>
                    <a:bodyPr/>
                    <a:lstStyle/>
                    <a:p>
                      <a:r>
                        <a:rPr lang="en-IN" dirty="0" smtClean="0"/>
                        <a:t>Preview data consisted</a:t>
                      </a:r>
                      <a:r>
                        <a:rPr lang="en-IN" baseline="0" dirty="0" smtClean="0"/>
                        <a:t> of silent periods with inaudible noise.</a:t>
                      </a:r>
                    </a:p>
                    <a:p>
                      <a:endParaRPr lang="en-IN" baseline="0" dirty="0" smtClean="0"/>
                    </a:p>
                    <a:p>
                      <a:endParaRPr lang="en-IN" baseline="0" dirty="0" smtClean="0"/>
                    </a:p>
                    <a:p>
                      <a:r>
                        <a:rPr lang="en-IN" baseline="0" dirty="0" smtClean="0"/>
                        <a:t>Result: random noise, heavy loss</a:t>
                      </a:r>
                      <a:endParaRPr lang="en-GB" dirty="0"/>
                    </a:p>
                  </a:txBody>
                  <a:tcPr/>
                </a:tc>
                <a:extLst>
                  <a:ext uri="{0D108BD9-81ED-4DB2-BD59-A6C34878D82A}">
                    <a16:rowId xmlns:a16="http://schemas.microsoft.com/office/drawing/2014/main" val="1515543625"/>
                  </a:ext>
                </a:extLst>
              </a:tr>
              <a:tr h="370840">
                <a:tc>
                  <a:txBody>
                    <a:bodyPr/>
                    <a:lstStyle/>
                    <a:p>
                      <a:endParaRPr lang="en-IN" baseline="0" dirty="0" smtClean="0"/>
                    </a:p>
                  </a:txBody>
                  <a:tcPr/>
                </a:tc>
                <a:tc>
                  <a:txBody>
                    <a:bodyPr/>
                    <a:lstStyle/>
                    <a:p>
                      <a:endParaRPr lang="en-GB" dirty="0"/>
                    </a:p>
                  </a:txBody>
                  <a:tcPr/>
                </a:tc>
                <a:tc>
                  <a:txBody>
                    <a:bodyPr/>
                    <a:lstStyle/>
                    <a:p>
                      <a:endParaRPr lang="en-IN" dirty="0" smtClean="0"/>
                    </a:p>
                    <a:p>
                      <a:endParaRPr lang="en-IN" dirty="0" smtClean="0"/>
                    </a:p>
                    <a:p>
                      <a:endParaRPr lang="en-GB" dirty="0"/>
                    </a:p>
                  </a:txBody>
                  <a:tcPr/>
                </a:tc>
                <a:extLst>
                  <a:ext uri="{0D108BD9-81ED-4DB2-BD59-A6C34878D82A}">
                    <a16:rowId xmlns:a16="http://schemas.microsoft.com/office/drawing/2014/main" val="2322284126"/>
                  </a:ext>
                </a:extLst>
              </a:tr>
            </a:tbl>
          </a:graphicData>
        </a:graphic>
      </p:graphicFrame>
      <p:sp>
        <p:nvSpPr>
          <p:cNvPr id="5" name="TextBox 4"/>
          <p:cNvSpPr txBox="1"/>
          <p:nvPr/>
        </p:nvSpPr>
        <p:spPr>
          <a:xfrm>
            <a:off x="838200" y="5633384"/>
            <a:ext cx="5818909" cy="95410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r>
              <a:rPr lang="en-IN" sz="2000" b="1" dirty="0" smtClean="0"/>
              <a:t>Verdict</a:t>
            </a:r>
            <a:r>
              <a:rPr lang="en-IN" dirty="0" smtClean="0"/>
              <a:t>: </a:t>
            </a:r>
          </a:p>
          <a:p>
            <a:r>
              <a:rPr lang="en-IN" dirty="0" smtClean="0"/>
              <a:t>Spectrograms : Barely acceptable results</a:t>
            </a:r>
          </a:p>
          <a:p>
            <a:r>
              <a:rPr lang="en-IN" dirty="0" smtClean="0"/>
              <a:t>Semantics : Unacceptable results</a:t>
            </a:r>
            <a:endParaRPr lang="en-GB" dirty="0"/>
          </a:p>
        </p:txBody>
      </p:sp>
      <p:pic>
        <p:nvPicPr>
          <p:cNvPr id="3" name="UK_Accents_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434946" y="4472114"/>
            <a:ext cx="609600" cy="609600"/>
          </a:xfrm>
          <a:prstGeom prst="rect">
            <a:avLst/>
          </a:prstGeom>
        </p:spPr>
      </p:pic>
      <p:pic>
        <p:nvPicPr>
          <p:cNvPr id="6" name="UK_Accents_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2147454" y="4472114"/>
            <a:ext cx="609600" cy="609600"/>
          </a:xfrm>
          <a:prstGeom prst="rect">
            <a:avLst/>
          </a:prstGeom>
        </p:spPr>
      </p:pic>
      <p:pic>
        <p:nvPicPr>
          <p:cNvPr id="7" name="Correct_Label_Merged_Accents">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5791200" y="4472114"/>
            <a:ext cx="609600" cy="609600"/>
          </a:xfrm>
          <a:prstGeom prst="rect">
            <a:avLst/>
          </a:prstGeom>
        </p:spPr>
      </p:pic>
    </p:spTree>
    <p:extLst>
      <p:ext uri="{BB962C8B-B14F-4D97-AF65-F5344CB8AC3E}">
        <p14:creationId xmlns:p14="http://schemas.microsoft.com/office/powerpoint/2010/main" val="35248286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62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30480" fill="hold"/>
                                        <p:tgtEl>
                                          <p:spTgt spid="6"/>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6"/>
                </p:tgtEl>
              </p:cMediaNode>
            </p:audio>
            <p:seq concurrent="1" nextAc="seek">
              <p:cTn id="14" restart="whenNotActive" fill="hold" evtFilter="cancelBubble" nodeType="interactiveSeq">
                <p:stCondLst>
                  <p:cond evt="onClick" delay="0">
                    <p:tgtEl>
                      <p:spTgt spid="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76200" fill="hold"/>
                                        <p:tgtEl>
                                          <p:spTgt spid="7"/>
                                        </p:tgtEl>
                                      </p:cBhvr>
                                    </p:cmd>
                                  </p:childTnLst>
                                </p:cTn>
                              </p:par>
                            </p:childTnLst>
                          </p:cTn>
                        </p:par>
                      </p:childTnLst>
                    </p:cTn>
                  </p:par>
                </p:childTnLst>
              </p:cTn>
              <p:nextCondLst>
                <p:cond evt="onClick" delay="0">
                  <p:tgtEl>
                    <p:spTgt spid="7"/>
                  </p:tgtEl>
                </p:cond>
              </p:nextCondLst>
            </p:seq>
            <p:audio>
              <p:cMediaNode vol="80000">
                <p:cTn id="19"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t>Concept Reform: A </a:t>
            </a:r>
            <a:r>
              <a:rPr lang="en-IN" dirty="0"/>
              <a:t>D</a:t>
            </a:r>
            <a:r>
              <a:rPr lang="en-IN" dirty="0" smtClean="0"/>
              <a:t>ifferent Approach</a:t>
            </a:r>
            <a:endParaRPr lang="en-GB" dirty="0"/>
          </a:p>
        </p:txBody>
      </p:sp>
      <p:sp>
        <p:nvSpPr>
          <p:cNvPr id="3" name="Content Placeholder 2"/>
          <p:cNvSpPr>
            <a:spLocks noGrp="1"/>
          </p:cNvSpPr>
          <p:nvPr>
            <p:ph idx="1"/>
          </p:nvPr>
        </p:nvSpPr>
        <p:spPr>
          <a:xfrm>
            <a:off x="838200" y="1995443"/>
            <a:ext cx="10515600" cy="4561320"/>
          </a:xfrm>
        </p:spPr>
        <p:txBody>
          <a:bodyPr>
            <a:normAutofit/>
          </a:bodyPr>
          <a:lstStyle/>
          <a:p>
            <a:pPr marL="0" indent="0">
              <a:buNone/>
            </a:pPr>
            <a:r>
              <a:rPr lang="en-IN" dirty="0" smtClean="0"/>
              <a:t>The prime cause of the incomprehensible data is presumed to be the difference in perception of visual image data and the audio input</a:t>
            </a:r>
            <a:r>
              <a:rPr lang="en-GB" dirty="0" smtClean="0"/>
              <a:t>.</a:t>
            </a:r>
            <a:endParaRPr lang="en-IN" dirty="0" smtClean="0"/>
          </a:p>
          <a:p>
            <a:pPr marL="0" indent="0">
              <a:buNone/>
            </a:pPr>
            <a:endParaRPr lang="en-IN" dirty="0"/>
          </a:p>
          <a:p>
            <a:pPr marL="0" indent="0">
              <a:buNone/>
            </a:pPr>
            <a:r>
              <a:rPr lang="en-IN" dirty="0" smtClean="0"/>
              <a:t>Audio </a:t>
            </a:r>
            <a:r>
              <a:rPr lang="en-IN" dirty="0"/>
              <a:t>has </a:t>
            </a:r>
            <a:r>
              <a:rPr lang="en-IN" dirty="0" smtClean="0"/>
              <a:t>time as </a:t>
            </a:r>
            <a:r>
              <a:rPr lang="en-IN" dirty="0"/>
              <a:t>prime </a:t>
            </a:r>
            <a:r>
              <a:rPr lang="en-IN" dirty="0" smtClean="0"/>
              <a:t>feature </a:t>
            </a:r>
            <a:r>
              <a:rPr lang="en-IN" dirty="0"/>
              <a:t>unlike </a:t>
            </a:r>
            <a:r>
              <a:rPr lang="en-IN" dirty="0" smtClean="0"/>
              <a:t>that of image that follow contrast, intensity and edges. Also both media differ in the approach of semantics: Image changes with both dimensions of length and breadth while audio is a periodic function of time</a:t>
            </a:r>
          </a:p>
        </p:txBody>
      </p:sp>
    </p:spTree>
    <p:extLst>
      <p:ext uri="{BB962C8B-B14F-4D97-AF65-F5344CB8AC3E}">
        <p14:creationId xmlns:p14="http://schemas.microsoft.com/office/powerpoint/2010/main" val="14810287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t>Proposed Solution</a:t>
            </a:r>
            <a:endParaRPr lang="en-GB" dirty="0"/>
          </a:p>
        </p:txBody>
      </p:sp>
      <p:sp>
        <p:nvSpPr>
          <p:cNvPr id="3" name="Content Placeholder 2"/>
          <p:cNvSpPr>
            <a:spLocks noGrp="1"/>
          </p:cNvSpPr>
          <p:nvPr>
            <p:ph idx="1"/>
          </p:nvPr>
        </p:nvSpPr>
        <p:spPr/>
        <p:txBody>
          <a:bodyPr>
            <a:normAutofit/>
          </a:bodyPr>
          <a:lstStyle/>
          <a:p>
            <a:pPr marL="0" indent="0">
              <a:buNone/>
            </a:pPr>
            <a:r>
              <a:rPr lang="en-IN" dirty="0" smtClean="0"/>
              <a:t>First instinct pushes to convert the audio file to audio features, but, that wouldn’t suite the architecture of GANs and thus cannot be expanded upon by noise input.</a:t>
            </a:r>
          </a:p>
          <a:p>
            <a:pPr marL="0" indent="0">
              <a:buNone/>
            </a:pPr>
            <a:endParaRPr lang="en-IN" dirty="0"/>
          </a:p>
          <a:p>
            <a:pPr marL="0" indent="0">
              <a:buNone/>
            </a:pPr>
            <a:r>
              <a:rPr lang="en-IN" dirty="0" smtClean="0"/>
              <a:t>Thus, the implementation of a modified GAN comes into picture, named </a:t>
            </a:r>
            <a:r>
              <a:rPr lang="en-IN" dirty="0" err="1" smtClean="0"/>
              <a:t>WaveGAN</a:t>
            </a:r>
            <a:r>
              <a:rPr lang="en-IN" dirty="0" smtClean="0"/>
              <a:t> </a:t>
            </a:r>
            <a:r>
              <a:rPr lang="en-IN" dirty="0" smtClean="0">
                <a:hlinkClick r:id="rId2" action="ppaction://hlinksldjump"/>
              </a:rPr>
              <a:t>[3]</a:t>
            </a:r>
            <a:r>
              <a:rPr lang="en-IN" dirty="0" smtClean="0"/>
              <a:t>.</a:t>
            </a:r>
          </a:p>
          <a:p>
            <a:pPr marL="0" indent="0">
              <a:buNone/>
            </a:pPr>
            <a:endParaRPr lang="en-IN" dirty="0"/>
          </a:p>
          <a:p>
            <a:pPr marL="0" indent="0">
              <a:buNone/>
            </a:pPr>
            <a:r>
              <a:rPr lang="en-IN" dirty="0" smtClean="0"/>
              <a:t>This algorithm proposes to feed the audio in one dimensional convolution instead of a regular image’s 2-dimensional counterpart.</a:t>
            </a:r>
          </a:p>
        </p:txBody>
      </p:sp>
    </p:spTree>
    <p:extLst>
      <p:ext uri="{BB962C8B-B14F-4D97-AF65-F5344CB8AC3E}">
        <p14:creationId xmlns:p14="http://schemas.microsoft.com/office/powerpoint/2010/main" val="163503838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1521</TotalTime>
  <Words>1301</Words>
  <Application>Microsoft Office PowerPoint</Application>
  <PresentationFormat>Widescreen</PresentationFormat>
  <Paragraphs>161</Paragraphs>
  <Slides>18</Slides>
  <Notes>0</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Cambria Math</vt:lpstr>
      <vt:lpstr>Office Theme</vt:lpstr>
      <vt:lpstr>Reproducing Speech Models Using Feature-Labelled Audio GANs</vt:lpstr>
      <vt:lpstr>Inception of Concept</vt:lpstr>
      <vt:lpstr>PowerPoint Presentation</vt:lpstr>
      <vt:lpstr>Mini-max Iterative Function</vt:lpstr>
      <vt:lpstr>Project Heirarchy and Process Flow</vt:lpstr>
      <vt:lpstr>Experiments and Inferences</vt:lpstr>
      <vt:lpstr>PowerPoint Presentation</vt:lpstr>
      <vt:lpstr>Concept Reform: A Different Approach</vt:lpstr>
      <vt:lpstr>Proposed Solution</vt:lpstr>
      <vt:lpstr>PowerPoint Presentation</vt:lpstr>
      <vt:lpstr>Changes in Traditional DCGAN Flow</vt:lpstr>
      <vt:lpstr>Modified Function for WaveGAN (WGAN-GP)</vt:lpstr>
      <vt:lpstr>PowerPoint Presentation</vt:lpstr>
      <vt:lpstr>Verdict</vt:lpstr>
      <vt:lpstr>Proposed Modifications for Incorrect Labels</vt:lpstr>
      <vt:lpstr>Some other observations</vt:lpstr>
      <vt:lpstr>Future Considerations and Expansions over Current Model</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Reproducing Speech Models Using Feature-Labeled Audio GANs</dc:title>
  <dc:creator>Utkarsh Bhardwaj</dc:creator>
  <cp:lastModifiedBy>Utkarsh Bhardwaj</cp:lastModifiedBy>
  <cp:revision>45</cp:revision>
  <dcterms:created xsi:type="dcterms:W3CDTF">2018-10-04T00:04:37Z</dcterms:created>
  <dcterms:modified xsi:type="dcterms:W3CDTF">2022-01-03T12:50:17Z</dcterms:modified>
</cp:coreProperties>
</file>